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422" r:id="rId2"/>
    <p:sldId id="260" r:id="rId3"/>
    <p:sldId id="261" r:id="rId4"/>
    <p:sldId id="262" r:id="rId5"/>
    <p:sldId id="269" r:id="rId6"/>
    <p:sldId id="277" r:id="rId7"/>
    <p:sldId id="286" r:id="rId8"/>
    <p:sldId id="290" r:id="rId9"/>
    <p:sldId id="307" r:id="rId10"/>
    <p:sldId id="310" r:id="rId11"/>
    <p:sldId id="320" r:id="rId12"/>
    <p:sldId id="326" r:id="rId13"/>
    <p:sldId id="339" r:id="rId14"/>
    <p:sldId id="369" r:id="rId15"/>
    <p:sldId id="374" r:id="rId16"/>
    <p:sldId id="377" r:id="rId17"/>
    <p:sldId id="378" r:id="rId18"/>
    <p:sldId id="379" r:id="rId19"/>
    <p:sldId id="382" r:id="rId20"/>
    <p:sldId id="387" r:id="rId21"/>
    <p:sldId id="399" r:id="rId22"/>
    <p:sldId id="401" r:id="rId23"/>
    <p:sldId id="417" r:id="rId24"/>
    <p:sldId id="418" r:id="rId25"/>
    <p:sldId id="419" r:id="rId26"/>
    <p:sldId id="420" r:id="rId27"/>
    <p:sldId id="42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52BEF-9BBD-4A0C-BFCE-EE060EA28F31}"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2200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1831293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435588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2pPr>
              <a:lnSpc>
                <a:spcPct val="150000"/>
              </a:lnSpc>
              <a:spcBef>
                <a:spcPts val="0"/>
              </a:spcBef>
              <a:spcAft>
                <a:spcPts val="0"/>
              </a:spcAft>
              <a:defRPr sz="2400"/>
            </a:lvl2pPr>
            <a:lvl3pPr>
              <a:lnSpc>
                <a:spcPct val="150000"/>
              </a:lnSpc>
              <a:spcBef>
                <a:spcPts val="0"/>
              </a:spcBef>
              <a:spcAft>
                <a:spcPts val="0"/>
              </a:spcAft>
              <a:defRPr sz="2000"/>
            </a:lvl3pPr>
            <a:lvl4pPr>
              <a:lnSpc>
                <a:spcPct val="150000"/>
              </a:lnSpc>
              <a:spcBef>
                <a:spcPts val="0"/>
              </a:spcBef>
              <a:spcAft>
                <a:spcPts val="0"/>
              </a:spcAft>
              <a:defRPr sz="1800"/>
            </a:lvl4pPr>
            <a:lvl5pPr>
              <a:lnSpc>
                <a:spcPct val="150000"/>
              </a:lnSpc>
              <a:spcBef>
                <a:spcPts val="0"/>
              </a:spcBef>
              <a:spcAft>
                <a:spcPts val="0"/>
              </a:spcAft>
              <a:defRPr sz="1600"/>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413747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1675520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52BEF-9BBD-4A0C-BFCE-EE060EA28F31}"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403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335139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184137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964522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40111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59917A3-4006-42B9-B3AB-84CD8AF388D9}" type="datetimeFigureOut">
              <a:rPr lang="zh-CN" altLang="en-US" smtClean="0"/>
              <a:t>2020/9/5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409766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059917A3-4006-42B9-B3AB-84CD8AF388D9}"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FA52BEF-9BBD-4A0C-BFCE-EE060EA28F31}" type="slidenum">
              <a:rPr lang="zh-CN" altLang="en-US" smtClean="0"/>
              <a:t>‹#›</a:t>
            </a:fld>
            <a:endParaRPr lang="zh-CN" altLang="en-US"/>
          </a:p>
        </p:txBody>
      </p:sp>
    </p:spTree>
    <p:extLst>
      <p:ext uri="{BB962C8B-B14F-4D97-AF65-F5344CB8AC3E}">
        <p14:creationId xmlns:p14="http://schemas.microsoft.com/office/powerpoint/2010/main" val="3344055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59917A3-4006-42B9-B3AB-84CD8AF388D9}" type="datetimeFigureOut">
              <a:rPr lang="zh-CN" altLang="en-US" smtClean="0"/>
              <a:t>2020/9/5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A52BEF-9BBD-4A0C-BFCE-EE060EA28F31}"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014935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r>
              <a:rPr lang="zh-CN" altLang="en-US" dirty="0" smtClean="0"/>
              <a:t>第</a:t>
            </a:r>
            <a:r>
              <a:rPr lang="en-US" altLang="zh-CN" dirty="0" smtClean="0"/>
              <a:t>8</a:t>
            </a:r>
            <a:r>
              <a:rPr lang="zh-CN" altLang="en-US" dirty="0" smtClean="0"/>
              <a:t>章</a:t>
            </a:r>
            <a:r>
              <a:rPr lang="en-US" altLang="zh-CN" dirty="0" smtClean="0"/>
              <a:t/>
            </a:r>
            <a:br>
              <a:rPr lang="en-US" altLang="zh-CN" dirty="0" smtClean="0"/>
            </a:br>
            <a:r>
              <a:rPr lang="en-US" altLang="zh-CN" dirty="0"/>
              <a:t/>
            </a:r>
            <a:br>
              <a:rPr lang="en-US" altLang="zh-CN" dirty="0"/>
            </a:br>
            <a:r>
              <a:rPr lang="zh-CN" altLang="en-US" dirty="0" smtClean="0"/>
              <a:t> 信息安全</a:t>
            </a:r>
            <a:endParaRPr lang="zh-CN" altLang="en-US" dirty="0"/>
          </a:p>
        </p:txBody>
      </p:sp>
    </p:spTree>
    <p:extLst>
      <p:ext uri="{BB962C8B-B14F-4D97-AF65-F5344CB8AC3E}">
        <p14:creationId xmlns:p14="http://schemas.microsoft.com/office/powerpoint/2010/main" val="2200489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a:solidFill>
                  <a:srgbClr val="2F5496"/>
                </a:solidFill>
                <a:latin typeface="等线 Light" panose="02010600030101010101" pitchFamily="2" charset="-122"/>
                <a:ea typeface="等线 Light" panose="02010600030101010101" pitchFamily="2" charset="-122"/>
              </a:rPr>
              <a:t>8.2.1</a:t>
            </a:r>
            <a:r>
              <a:rPr lang="zh-CN" altLang="en-US" kern="100" dirty="0">
                <a:solidFill>
                  <a:srgbClr val="2F5496"/>
                </a:solidFill>
                <a:latin typeface="等线 Light" panose="02010600030101010101" pitchFamily="2" charset="-122"/>
                <a:ea typeface="等线 Light" panose="02010600030101010101" pitchFamily="2" charset="-122"/>
              </a:rPr>
              <a:t>病毒的定义与特点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a:xfrm>
            <a:off x="1097280" y="1845734"/>
            <a:ext cx="10058400" cy="4493282"/>
          </a:xfrm>
        </p:spPr>
        <p:txBody>
          <a:bodyPr>
            <a:normAutofit/>
          </a:bodyPr>
          <a:lstStyle/>
          <a:p>
            <a:pPr marR="0" lvl="3" rtl="0"/>
            <a:r>
              <a:rPr lang="zh-CN" altLang="en-US" b="1" i="0" u="none" strike="noStrike" kern="100" baseline="0" dirty="0" smtClean="0">
                <a:latin typeface="等线" panose="02010600030101010101" pitchFamily="2" charset="-122"/>
                <a:ea typeface="等线" panose="02010600030101010101" pitchFamily="2" charset="-122"/>
              </a:rPr>
              <a:t>计算机病毒具有以下主要特点： </a:t>
            </a:r>
          </a:p>
          <a:p>
            <a:pPr marR="0" lvl="1" rtl="0"/>
            <a:r>
              <a:rPr lang="en-US" altLang="zh-CN" b="1" i="0" u="none" strike="noStrike" kern="100" baseline="0" dirty="0" smtClean="0">
                <a:latin typeface="等线" panose="02010600030101010101" pitchFamily="2" charset="-122"/>
                <a:ea typeface="等线" panose="02010600030101010101" pitchFamily="2" charset="-122"/>
              </a:rPr>
              <a:t>1.</a:t>
            </a:r>
            <a:r>
              <a:rPr lang="zh-CN" altLang="en-US" b="1" i="0" u="none" strike="noStrike" kern="100" baseline="0" dirty="0" smtClean="0">
                <a:latin typeface="等线" panose="02010600030101010101" pitchFamily="2" charset="-122"/>
                <a:ea typeface="等线" panose="02010600030101010101" pitchFamily="2" charset="-122"/>
              </a:rPr>
              <a:t>可执行</a:t>
            </a:r>
            <a:r>
              <a:rPr lang="zh-CN" altLang="en-US" b="1" i="0" u="none" strike="noStrike" kern="100" baseline="0" dirty="0" smtClean="0">
                <a:latin typeface="等线" panose="02010600030101010101" pitchFamily="2" charset="-122"/>
                <a:ea typeface="等线" panose="02010600030101010101" pitchFamily="2" charset="-122"/>
              </a:rPr>
              <a:t>性</a:t>
            </a:r>
            <a:endParaRPr lang="en-US" altLang="zh-CN" b="1" i="0" u="none" strike="noStrike" kern="100" baseline="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2.</a:t>
            </a:r>
            <a:r>
              <a:rPr lang="zh-CN" altLang="en-US" b="1" kern="100" dirty="0" smtClean="0">
                <a:latin typeface="等线" panose="02010600030101010101" pitchFamily="2" charset="-122"/>
                <a:ea typeface="等线" panose="02010600030101010101" pitchFamily="2" charset="-122"/>
              </a:rPr>
              <a:t>破坏性</a:t>
            </a:r>
            <a:endParaRPr lang="en-US" altLang="zh-CN" b="1" kern="10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3.</a:t>
            </a:r>
            <a:r>
              <a:rPr lang="zh-CN" altLang="en-US" b="1" kern="100" dirty="0" smtClean="0">
                <a:latin typeface="等线" panose="02010600030101010101" pitchFamily="2" charset="-122"/>
                <a:ea typeface="等线" panose="02010600030101010101" pitchFamily="2" charset="-122"/>
              </a:rPr>
              <a:t>传染性</a:t>
            </a:r>
            <a:endParaRPr lang="en-US" altLang="zh-CN" b="1" kern="10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4.</a:t>
            </a:r>
            <a:r>
              <a:rPr lang="zh-CN" altLang="en-US" b="1" kern="100" dirty="0" smtClean="0">
                <a:latin typeface="等线" panose="02010600030101010101" pitchFamily="2" charset="-122"/>
                <a:ea typeface="等线" panose="02010600030101010101" pitchFamily="2" charset="-122"/>
              </a:rPr>
              <a:t>潜伏性</a:t>
            </a:r>
            <a:endParaRPr lang="en-US" altLang="zh-CN" b="1" kern="10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5.</a:t>
            </a:r>
            <a:r>
              <a:rPr lang="zh-CN" altLang="en-US" b="1" kern="100" dirty="0" smtClean="0">
                <a:latin typeface="等线" panose="02010600030101010101" pitchFamily="2" charset="-122"/>
                <a:ea typeface="等线" panose="02010600030101010101" pitchFamily="2" charset="-122"/>
              </a:rPr>
              <a:t>针对性</a:t>
            </a:r>
            <a:endParaRPr lang="en-US" altLang="zh-CN" b="1" kern="10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6.</a:t>
            </a:r>
            <a:r>
              <a:rPr lang="zh-CN" altLang="en-US" b="1" kern="100" dirty="0" smtClean="0">
                <a:latin typeface="等线" panose="02010600030101010101" pitchFamily="2" charset="-122"/>
                <a:ea typeface="等线" panose="02010600030101010101" pitchFamily="2" charset="-122"/>
              </a:rPr>
              <a:t>衍生性</a:t>
            </a:r>
            <a:endParaRPr lang="en-US" altLang="zh-CN" b="1" kern="10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7.</a:t>
            </a:r>
            <a:r>
              <a:rPr lang="zh-CN" altLang="en-US" b="1" kern="100" dirty="0">
                <a:latin typeface="等线" panose="02010600030101010101" pitchFamily="2" charset="-122"/>
                <a:ea typeface="等线" panose="02010600030101010101" pitchFamily="2" charset="-122"/>
              </a:rPr>
              <a:t>抗反病毒软件</a:t>
            </a:r>
            <a:r>
              <a:rPr lang="zh-CN" altLang="en-US" b="1" kern="100" dirty="0" smtClean="0">
                <a:latin typeface="等线" panose="02010600030101010101" pitchFamily="2" charset="-122"/>
                <a:ea typeface="等线" panose="02010600030101010101" pitchFamily="2" charset="-122"/>
              </a:rPr>
              <a:t>性</a:t>
            </a:r>
            <a:endParaRPr lang="zh-CN" altLang="en-US" b="1" kern="100" dirty="0">
              <a:latin typeface="Times New Roman" panose="02020603050405020304" pitchFamily="18" charset="0"/>
              <a:ea typeface="等线" panose="02010600030101010101" pitchFamily="2" charset="-122"/>
            </a:endParaRPr>
          </a:p>
          <a:p>
            <a:pPr lvl="1"/>
            <a:endParaRPr lang="zh-CN" altLang="en-US" b="1" kern="100" dirty="0">
              <a:latin typeface="Times New Roman" panose="02020603050405020304" pitchFamily="18" charset="0"/>
              <a:ea typeface="等线" panose="02010600030101010101" pitchFamily="2" charset="-122"/>
            </a:endParaRPr>
          </a:p>
          <a:p>
            <a:pPr lvl="1"/>
            <a:endParaRPr lang="zh-CN" altLang="en-US" b="1" kern="100" dirty="0">
              <a:latin typeface="Times New Roman" panose="02020603050405020304" pitchFamily="18" charset="0"/>
              <a:ea typeface="等线" panose="02010600030101010101" pitchFamily="2" charset="-122"/>
            </a:endParaRPr>
          </a:p>
          <a:p>
            <a:pPr lvl="1"/>
            <a:endParaRPr lang="zh-CN" altLang="en-US" b="1" kern="100" dirty="0">
              <a:latin typeface="Times New Roman" panose="02020603050405020304" pitchFamily="18" charset="0"/>
              <a:ea typeface="等线" panose="02010600030101010101" pitchFamily="2" charset="-122"/>
            </a:endParaRPr>
          </a:p>
          <a:p>
            <a:pPr marR="0" lvl="1" rtl="0"/>
            <a:endParaRPr lang="zh-CN" altLang="en-US" b="1" i="0" u="none" strike="noStrike" kern="100"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05816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100" dirty="0">
                <a:solidFill>
                  <a:srgbClr val="2F5496"/>
                </a:solidFill>
                <a:latin typeface="等线 Light" panose="02010600030101010101" pitchFamily="2" charset="-122"/>
                <a:ea typeface="等线 Light" panose="02010600030101010101" pitchFamily="2" charset="-122"/>
              </a:rPr>
              <a:t>8.2.2</a:t>
            </a:r>
            <a:r>
              <a:rPr lang="zh-CN" altLang="en-US" kern="100" dirty="0">
                <a:solidFill>
                  <a:srgbClr val="2F5496"/>
                </a:solidFill>
                <a:latin typeface="等线 Light" panose="02010600030101010101" pitchFamily="2" charset="-122"/>
                <a:ea typeface="等线 Light" panose="02010600030101010101" pitchFamily="2" charset="-122"/>
              </a:rPr>
              <a:t>病毒的传播途径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通过计算机网络进行</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传播</a:t>
            </a:r>
            <a:endPar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2.</a:t>
            </a:r>
            <a:r>
              <a:rPr lang="zh-CN" altLang="en-US" kern="100" dirty="0">
                <a:solidFill>
                  <a:srgbClr val="2F5496"/>
                </a:solidFill>
                <a:latin typeface="等线 Light" panose="02010600030101010101" pitchFamily="2" charset="-122"/>
                <a:ea typeface="等线 Light" panose="02010600030101010101" pitchFamily="2" charset="-122"/>
              </a:rPr>
              <a:t>通过不可移动的计算机硬件设备进行</a:t>
            </a:r>
            <a:r>
              <a:rPr lang="zh-CN" altLang="en-US" kern="100" dirty="0" smtClean="0">
                <a:solidFill>
                  <a:srgbClr val="2F5496"/>
                </a:solidFill>
                <a:latin typeface="等线 Light" panose="02010600030101010101" pitchFamily="2" charset="-122"/>
                <a:ea typeface="等线 Light" panose="02010600030101010101" pitchFamily="2" charset="-122"/>
              </a:rPr>
              <a:t>传播</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3.</a:t>
            </a:r>
            <a:r>
              <a:rPr lang="zh-CN" altLang="en-US" kern="100" dirty="0">
                <a:solidFill>
                  <a:srgbClr val="2F5496"/>
                </a:solidFill>
                <a:latin typeface="等线 Light" panose="02010600030101010101" pitchFamily="2" charset="-122"/>
                <a:ea typeface="等线 Light" panose="02010600030101010101" pitchFamily="2" charset="-122"/>
              </a:rPr>
              <a:t>通过移动存储设备进行</a:t>
            </a:r>
            <a:r>
              <a:rPr lang="zh-CN" altLang="en-US" kern="100" dirty="0" smtClean="0">
                <a:solidFill>
                  <a:srgbClr val="2F5496"/>
                </a:solidFill>
                <a:latin typeface="等线 Light" panose="02010600030101010101" pitchFamily="2" charset="-122"/>
                <a:ea typeface="等线 Light" panose="02010600030101010101" pitchFamily="2" charset="-122"/>
              </a:rPr>
              <a:t>传播</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4.</a:t>
            </a:r>
            <a:r>
              <a:rPr lang="zh-CN" altLang="en-US" kern="100" dirty="0">
                <a:solidFill>
                  <a:srgbClr val="2F5496"/>
                </a:solidFill>
                <a:latin typeface="等线 Light" panose="02010600030101010101" pitchFamily="2" charset="-122"/>
                <a:ea typeface="等线 Light" panose="02010600030101010101" pitchFamily="2" charset="-122"/>
              </a:rPr>
              <a:t>通过点对点通信系统和无线通道</a:t>
            </a:r>
            <a:r>
              <a:rPr lang="zh-CN" altLang="en-US" kern="100" dirty="0" smtClean="0">
                <a:solidFill>
                  <a:srgbClr val="2F5496"/>
                </a:solidFill>
                <a:latin typeface="等线 Light" panose="02010600030101010101" pitchFamily="2" charset="-122"/>
                <a:ea typeface="等线 Light" panose="02010600030101010101" pitchFamily="2" charset="-122"/>
              </a:rPr>
              <a:t>传播</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417832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100" dirty="0">
                <a:solidFill>
                  <a:srgbClr val="2F5496"/>
                </a:solidFill>
                <a:latin typeface="等线 Light" panose="02010600030101010101" pitchFamily="2" charset="-122"/>
                <a:ea typeface="等线 Light" panose="02010600030101010101" pitchFamily="2" charset="-122"/>
              </a:rPr>
              <a:t>8.2.3</a:t>
            </a:r>
            <a:r>
              <a:rPr lang="zh-CN" altLang="en-US" kern="100" dirty="0">
                <a:solidFill>
                  <a:srgbClr val="2F5496"/>
                </a:solidFill>
                <a:latin typeface="等线 Light" panose="02010600030101010101" pitchFamily="2" charset="-122"/>
                <a:ea typeface="等线 Light" panose="02010600030101010101" pitchFamily="2" charset="-122"/>
              </a:rPr>
              <a:t>病毒的类型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按照计算机病毒存在的媒体进行</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分类</a:t>
            </a:r>
            <a:endPar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2.</a:t>
            </a:r>
            <a:r>
              <a:rPr lang="zh-CN" altLang="en-US" kern="100" dirty="0">
                <a:solidFill>
                  <a:srgbClr val="2F5496"/>
                </a:solidFill>
                <a:latin typeface="等线 Light" panose="02010600030101010101" pitchFamily="2" charset="-122"/>
                <a:ea typeface="等线 Light" panose="02010600030101010101" pitchFamily="2" charset="-122"/>
              </a:rPr>
              <a:t>按照计算机病毒传染的方法进行</a:t>
            </a:r>
            <a:r>
              <a:rPr lang="zh-CN" altLang="en-US" kern="100" dirty="0" smtClean="0">
                <a:solidFill>
                  <a:srgbClr val="2F5496"/>
                </a:solidFill>
                <a:latin typeface="等线 Light" panose="02010600030101010101" pitchFamily="2" charset="-122"/>
                <a:ea typeface="等线 Light" panose="02010600030101010101" pitchFamily="2" charset="-122"/>
              </a:rPr>
              <a:t>分类</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3.</a:t>
            </a:r>
            <a:r>
              <a:rPr lang="zh-CN" altLang="en-US" kern="100" dirty="0">
                <a:solidFill>
                  <a:srgbClr val="2F5496"/>
                </a:solidFill>
                <a:latin typeface="等线 Light" panose="02010600030101010101" pitchFamily="2" charset="-122"/>
                <a:ea typeface="等线 Light" panose="02010600030101010101" pitchFamily="2" charset="-122"/>
              </a:rPr>
              <a:t>按照计算机病毒的破坏能力进行</a:t>
            </a:r>
            <a:r>
              <a:rPr lang="zh-CN" altLang="en-US" kern="100" dirty="0" smtClean="0">
                <a:solidFill>
                  <a:srgbClr val="2F5496"/>
                </a:solidFill>
                <a:latin typeface="等线 Light" panose="02010600030101010101" pitchFamily="2" charset="-122"/>
                <a:ea typeface="等线 Light" panose="02010600030101010101" pitchFamily="2" charset="-122"/>
              </a:rPr>
              <a:t>分类</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4.</a:t>
            </a:r>
            <a:r>
              <a:rPr lang="zh-CN" altLang="en-US" kern="100" dirty="0">
                <a:solidFill>
                  <a:srgbClr val="2F5496"/>
                </a:solidFill>
                <a:latin typeface="等线 Light" panose="02010600030101010101" pitchFamily="2" charset="-122"/>
                <a:ea typeface="等线 Light" panose="02010600030101010101" pitchFamily="2" charset="-122"/>
              </a:rPr>
              <a:t>按照计算机病毒特有的算法进行分类</a:t>
            </a:r>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pPr marR="0" lvl="0" rtl="0"/>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926109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8.2.4</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几种常见的计算机病毒 </a:t>
            </a:r>
          </a:p>
        </p:txBody>
      </p:sp>
      <p:sp>
        <p:nvSpPr>
          <p:cNvPr id="3" name="文本占位符 2"/>
          <p:cNvSpPr>
            <a:spLocks noGrp="1"/>
          </p:cNvSpPr>
          <p:nvPr>
            <p:ph type="body" idx="1"/>
          </p:nvPr>
        </p:nvSpPr>
        <p:spPr>
          <a:xfrm>
            <a:off x="1097280" y="1845733"/>
            <a:ext cx="10058400" cy="4406785"/>
          </a:xfrm>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蠕虫</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病毒</a:t>
            </a:r>
            <a:endPar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2.</a:t>
            </a:r>
            <a:r>
              <a:rPr lang="zh-CN" altLang="en-US" kern="100" dirty="0">
                <a:solidFill>
                  <a:srgbClr val="2F5496"/>
                </a:solidFill>
                <a:latin typeface="等线 Light" panose="02010600030101010101" pitchFamily="2" charset="-122"/>
                <a:ea typeface="等线 Light" panose="02010600030101010101" pitchFamily="2" charset="-122"/>
              </a:rPr>
              <a:t>木马病毒和黑客</a:t>
            </a:r>
            <a:r>
              <a:rPr lang="zh-CN" altLang="en-US" kern="100" dirty="0" smtClean="0">
                <a:solidFill>
                  <a:srgbClr val="2F5496"/>
                </a:solidFill>
                <a:latin typeface="等线 Light" panose="02010600030101010101" pitchFamily="2" charset="-122"/>
                <a:ea typeface="等线 Light" panose="02010600030101010101" pitchFamily="2" charset="-122"/>
              </a:rPr>
              <a:t>病毒</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3</a:t>
            </a:r>
            <a:r>
              <a:rPr lang="zh-CN" altLang="en-US" kern="100" dirty="0">
                <a:solidFill>
                  <a:srgbClr val="2F5496"/>
                </a:solidFill>
                <a:latin typeface="等线 Light" panose="02010600030101010101" pitchFamily="2" charset="-122"/>
                <a:ea typeface="等线 Light" panose="02010600030101010101" pitchFamily="2" charset="-122"/>
              </a:rPr>
              <a:t>．“暗云”</a:t>
            </a:r>
            <a:r>
              <a:rPr lang="zh-CN" altLang="en-US" kern="100" dirty="0" smtClean="0">
                <a:solidFill>
                  <a:srgbClr val="2F5496"/>
                </a:solidFill>
                <a:latin typeface="等线 Light" panose="02010600030101010101" pitchFamily="2" charset="-122"/>
                <a:ea typeface="等线 Light" panose="02010600030101010101" pitchFamily="2" charset="-122"/>
              </a:rPr>
              <a:t>病毒</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4</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smtClean="0">
                <a:solidFill>
                  <a:srgbClr val="2F5496"/>
                </a:solidFill>
                <a:latin typeface="等线 Light" panose="02010600030101010101" pitchFamily="2" charset="-122"/>
                <a:ea typeface="等线 Light" panose="02010600030101010101" pitchFamily="2" charset="-122"/>
              </a:rPr>
              <a:t>“撞库”</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5</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a:solidFill>
                  <a:srgbClr val="2F5496"/>
                </a:solidFill>
                <a:latin typeface="等线 Light" panose="02010600030101010101" pitchFamily="2" charset="-122"/>
                <a:ea typeface="等线 Light" panose="02010600030101010101" pitchFamily="2" charset="-122"/>
              </a:rPr>
              <a:t>“熊猫烧香”</a:t>
            </a:r>
            <a:r>
              <a:rPr lang="zh-CN" altLang="en-US" kern="100" dirty="0" smtClean="0">
                <a:solidFill>
                  <a:srgbClr val="2F5496"/>
                </a:solidFill>
                <a:latin typeface="等线 Light" panose="02010600030101010101" pitchFamily="2" charset="-122"/>
                <a:ea typeface="等线 Light" panose="02010600030101010101" pitchFamily="2" charset="-122"/>
              </a:rPr>
              <a:t>病毒</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6</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a:solidFill>
                  <a:srgbClr val="2F5496"/>
                </a:solidFill>
                <a:latin typeface="等线 Light" panose="02010600030101010101" pitchFamily="2" charset="-122"/>
                <a:ea typeface="等线 Light" panose="02010600030101010101" pitchFamily="2" charset="-122"/>
              </a:rPr>
              <a:t>“火焰”</a:t>
            </a:r>
            <a:r>
              <a:rPr lang="zh-CN" altLang="en-US" kern="100" dirty="0" smtClean="0">
                <a:solidFill>
                  <a:srgbClr val="2F5496"/>
                </a:solidFill>
                <a:latin typeface="等线 Light" panose="02010600030101010101" pitchFamily="2" charset="-122"/>
                <a:ea typeface="等线 Light" panose="02010600030101010101" pitchFamily="2" charset="-122"/>
              </a:rPr>
              <a:t>病毒</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7</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a:solidFill>
                  <a:srgbClr val="2F5496"/>
                </a:solidFill>
                <a:latin typeface="等线 Light" panose="02010600030101010101" pitchFamily="2" charset="-122"/>
                <a:ea typeface="等线 Light" panose="02010600030101010101" pitchFamily="2" charset="-122"/>
              </a:rPr>
              <a:t>脚本</a:t>
            </a:r>
            <a:r>
              <a:rPr lang="zh-CN" altLang="en-US" kern="100" dirty="0" smtClean="0">
                <a:solidFill>
                  <a:srgbClr val="2F5496"/>
                </a:solidFill>
                <a:latin typeface="等线 Light" panose="02010600030101010101" pitchFamily="2" charset="-122"/>
                <a:ea typeface="等线 Light" panose="02010600030101010101" pitchFamily="2" charset="-122"/>
              </a:rPr>
              <a:t>病毒</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8</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a:solidFill>
                  <a:srgbClr val="2F5496"/>
                </a:solidFill>
                <a:latin typeface="等线 Light" panose="02010600030101010101" pitchFamily="2" charset="-122"/>
                <a:ea typeface="等线 Light" panose="02010600030101010101" pitchFamily="2" charset="-122"/>
              </a:rPr>
              <a:t>宏</a:t>
            </a:r>
            <a:r>
              <a:rPr lang="zh-CN" altLang="en-US" kern="100" dirty="0" smtClean="0">
                <a:solidFill>
                  <a:srgbClr val="2F5496"/>
                </a:solidFill>
                <a:latin typeface="等线 Light" panose="02010600030101010101" pitchFamily="2" charset="-122"/>
                <a:ea typeface="等线 Light" panose="02010600030101010101" pitchFamily="2" charset="-122"/>
              </a:rPr>
              <a:t>病毒</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9</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a:solidFill>
                  <a:srgbClr val="2F5496"/>
                </a:solidFill>
                <a:latin typeface="等线 Light" panose="02010600030101010101" pitchFamily="2" charset="-122"/>
                <a:ea typeface="等线 Light" panose="02010600030101010101" pitchFamily="2" charset="-122"/>
              </a:rPr>
              <a:t> 震网</a:t>
            </a:r>
            <a:r>
              <a:rPr lang="zh-CN" altLang="en-US" kern="100" dirty="0" smtClean="0">
                <a:solidFill>
                  <a:srgbClr val="2F5496"/>
                </a:solidFill>
                <a:latin typeface="等线 Light" panose="02010600030101010101" pitchFamily="2" charset="-122"/>
                <a:ea typeface="等线 Light" panose="02010600030101010101" pitchFamily="2" charset="-122"/>
              </a:rPr>
              <a:t>病毒</a:t>
            </a:r>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pPr marR="0" lvl="0" rtl="0"/>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292560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100" dirty="0">
                <a:solidFill>
                  <a:srgbClr val="2F5496"/>
                </a:solidFill>
                <a:latin typeface="等线 Light" panose="02010600030101010101" pitchFamily="2" charset="-122"/>
                <a:ea typeface="等线 Light" panose="02010600030101010101" pitchFamily="2" charset="-122"/>
              </a:rPr>
              <a:t>8.2.5</a:t>
            </a:r>
            <a:r>
              <a:rPr lang="zh-CN" altLang="en-US" kern="100" dirty="0">
                <a:solidFill>
                  <a:srgbClr val="2F5496"/>
                </a:solidFill>
                <a:latin typeface="等线 Light" panose="02010600030101010101" pitchFamily="2" charset="-122"/>
                <a:ea typeface="等线 Light" panose="02010600030101010101" pitchFamily="2" charset="-122"/>
              </a:rPr>
              <a:t>病毒的预防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从管理上预防</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病毒</a:t>
            </a:r>
            <a:endPar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endParaRPr>
          </a:p>
          <a:p>
            <a:pPr lvl="2"/>
            <a:r>
              <a:rPr lang="zh-CN" altLang="en-US" b="1" kern="100" dirty="0">
                <a:latin typeface="宋体" panose="02010600030101010101" pitchFamily="2" charset="-122"/>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）谨慎使用公用软件或硬件； </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）任何新使用的软件或硬件（如磁盘）必须先检查； </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）定期检测计算机上的磁盘和文件并及时清除病毒； </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）对系统中的数据和文件要定期进行备份； </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5</a:t>
            </a:r>
            <a:r>
              <a:rPr lang="zh-CN" altLang="en-US" b="1" kern="100" dirty="0">
                <a:latin typeface="Arial" panose="020B0604020202020204" pitchFamily="34" charset="0"/>
                <a:ea typeface="黑体" panose="02010609060101010101" pitchFamily="49" charset="-122"/>
              </a:rPr>
              <a:t>）对所有</a:t>
            </a:r>
            <a:r>
              <a:rPr lang="zh-CN" altLang="en-US" b="1" kern="100" dirty="0">
                <a:latin typeface="宋体" panose="02010600030101010101" pitchFamily="2" charset="-122"/>
                <a:ea typeface="黑体" panose="02010609060101010101" pitchFamily="49" charset="-122"/>
              </a:rPr>
              <a:t>系统盘和文件等关键数据要进行写保护。</a:t>
            </a:r>
          </a:p>
          <a:p>
            <a:pPr lvl="0"/>
            <a:r>
              <a:rPr lang="en-US" altLang="zh-CN" kern="100" dirty="0">
                <a:solidFill>
                  <a:srgbClr val="2F5496"/>
                </a:solidFill>
                <a:latin typeface="等线 Light" panose="02010600030101010101" pitchFamily="2" charset="-122"/>
                <a:ea typeface="等线 Light" panose="02010600030101010101" pitchFamily="2" charset="-122"/>
              </a:rPr>
              <a:t>2. </a:t>
            </a:r>
            <a:r>
              <a:rPr lang="zh-CN" altLang="en-US" kern="100" dirty="0">
                <a:solidFill>
                  <a:srgbClr val="2F5496"/>
                </a:solidFill>
                <a:latin typeface="等线 Light" panose="02010600030101010101" pitchFamily="2" charset="-122"/>
                <a:ea typeface="等线 Light" panose="02010600030101010101" pitchFamily="2" charset="-122"/>
              </a:rPr>
              <a:t>从技术上预防病毒</a:t>
            </a:r>
          </a:p>
          <a:p>
            <a:pPr lvl="2"/>
            <a:r>
              <a:rPr lang="zh-CN" altLang="en-US" b="1" kern="100" dirty="0">
                <a:latin typeface="Arial" panose="020B0604020202020204" pitchFamily="34" charset="0"/>
                <a:ea typeface="黑体" panose="02010609060101010101" pitchFamily="49" charset="-122"/>
              </a:rPr>
              <a:t>从技术上对病毒的预防有硬件保护和软件预防两种方法。</a:t>
            </a:r>
            <a:endParaRPr lang="zh-CN" altLang="en-US" b="1" kern="100" dirty="0">
              <a:latin typeface="Times New Roman" panose="02020603050405020304" pitchFamily="18" charset="0"/>
              <a:ea typeface="黑体" panose="02010609060101010101" pitchFamily="49" charset="-122"/>
            </a:endParaRPr>
          </a:p>
          <a:p>
            <a:pPr marR="0" lvl="0" rtl="0"/>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51157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a:solidFill>
                  <a:srgbClr val="2F5496"/>
                </a:solidFill>
                <a:latin typeface="等线 Light" panose="02010600030101010101" pitchFamily="2" charset="-122"/>
                <a:ea typeface="等线 Light" panose="02010600030101010101" pitchFamily="2" charset="-122"/>
              </a:rPr>
              <a:t>8.2.6</a:t>
            </a:r>
            <a:r>
              <a:rPr lang="zh-CN" altLang="en-US" kern="100" dirty="0">
                <a:solidFill>
                  <a:srgbClr val="2F5496"/>
                </a:solidFill>
                <a:latin typeface="等线 Light" panose="02010600030101010101" pitchFamily="2" charset="-122"/>
                <a:ea typeface="等线 Light" panose="02010600030101010101" pitchFamily="2" charset="-122"/>
              </a:rPr>
              <a:t>病毒的清除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normAutofit lnSpcReduction="10000"/>
          </a:bodyPr>
          <a:lstStyle/>
          <a:p>
            <a:pPr marR="0" lvl="2" rtl="0"/>
            <a:r>
              <a:rPr lang="zh-CN" altLang="en-US" b="1" i="0" u="none" strike="noStrike" kern="100" baseline="0" smtClean="0">
                <a:latin typeface="Arial" panose="020B0604020202020204" pitchFamily="34" charset="0"/>
                <a:ea typeface="黑体" panose="02010609060101010101" pitchFamily="49" charset="-122"/>
              </a:rPr>
              <a:t>用反病毒软件对病毒进行清除是一种较好的方法。常用的反病毒软件瑞星、卡巴斯基、赛门铁克、小红伞、麦咖啡、诺顿、</a:t>
            </a:r>
            <a:r>
              <a:rPr lang="en-US" altLang="zh-CN" b="1" i="0" u="none" strike="noStrike" kern="100" baseline="0" smtClean="0">
                <a:latin typeface="Arial" panose="020B0604020202020204" pitchFamily="34" charset="0"/>
                <a:ea typeface="黑体" panose="02010609060101010101" pitchFamily="49" charset="-122"/>
              </a:rPr>
              <a:t>BitDefender</a:t>
            </a:r>
            <a:r>
              <a:rPr lang="zh-CN" altLang="en-US" b="1" i="0" u="none" strike="noStrike" kern="100" baseline="0" smtClean="0">
                <a:latin typeface="Arial" panose="020B0604020202020204" pitchFamily="34" charset="0"/>
                <a:ea typeface="黑体" panose="02010609060101010101" pitchFamily="49" charset="-122"/>
              </a:rPr>
              <a:t>等各有优点。</a:t>
            </a:r>
          </a:p>
          <a:p>
            <a:pPr marR="0" lvl="2" rtl="0"/>
            <a:r>
              <a:rPr lang="en-US" altLang="zh-CN" b="1" i="0" u="none" strike="noStrike" kern="100" baseline="0" smtClean="0">
                <a:latin typeface="Arial" panose="020B0604020202020204" pitchFamily="34" charset="0"/>
                <a:ea typeface="黑体" panose="02010609060101010101" pitchFamily="49" charset="-122"/>
              </a:rPr>
              <a:t>360</a:t>
            </a:r>
            <a:r>
              <a:rPr lang="zh-CN" altLang="en-US" b="1" i="0" u="none" strike="noStrike" kern="100" baseline="0" smtClean="0">
                <a:latin typeface="Arial" panose="020B0604020202020204" pitchFamily="34" charset="0"/>
                <a:ea typeface="黑体" panose="02010609060101010101" pitchFamily="49" charset="-122"/>
              </a:rPr>
              <a:t>杀毒是中国用户量最大的杀毒软件之一，是完全免费的杀毒软件，它创新性地整合了五大领先防杀引擎，包括国际知名的</a:t>
            </a:r>
            <a:r>
              <a:rPr lang="en-US" altLang="zh-CN" b="1" i="0" u="none" strike="noStrike" kern="100" baseline="0" smtClean="0">
                <a:latin typeface="Arial" panose="020B0604020202020204" pitchFamily="34" charset="0"/>
                <a:ea typeface="黑体" panose="02010609060101010101" pitchFamily="49" charset="-122"/>
              </a:rPr>
              <a:t>BitDefender</a:t>
            </a:r>
            <a:r>
              <a:rPr lang="zh-CN" altLang="en-US" b="1" i="0" u="none" strike="noStrike" kern="100" baseline="0" smtClean="0">
                <a:latin typeface="Arial" panose="020B0604020202020204" pitchFamily="34" charset="0"/>
                <a:ea typeface="黑体" panose="02010609060101010101" pitchFamily="49" charset="-122"/>
              </a:rPr>
              <a:t>病毒查杀引擎、小红伞病毒查杀引擎、</a:t>
            </a:r>
            <a:r>
              <a:rPr lang="en-US" altLang="zh-CN" b="1" i="0" u="none" strike="noStrike" kern="100" baseline="0" smtClean="0">
                <a:latin typeface="Arial" panose="020B0604020202020204" pitchFamily="34" charset="0"/>
                <a:ea typeface="黑体" panose="02010609060101010101" pitchFamily="49" charset="-122"/>
              </a:rPr>
              <a:t>360</a:t>
            </a:r>
            <a:r>
              <a:rPr lang="zh-CN" altLang="en-US" b="1" i="0" u="none" strike="noStrike" kern="100" baseline="0" smtClean="0">
                <a:latin typeface="Arial" panose="020B0604020202020204" pitchFamily="34" charset="0"/>
                <a:ea typeface="黑体" panose="02010609060101010101" pitchFamily="49" charset="-122"/>
              </a:rPr>
              <a:t>云查杀引擎、</a:t>
            </a:r>
            <a:r>
              <a:rPr lang="en-US" altLang="zh-CN" b="1" i="0" u="none" strike="noStrike" kern="100" baseline="0" smtClean="0">
                <a:latin typeface="Arial" panose="020B0604020202020204" pitchFamily="34" charset="0"/>
                <a:ea typeface="黑体" panose="02010609060101010101" pitchFamily="49" charset="-122"/>
              </a:rPr>
              <a:t>360</a:t>
            </a:r>
            <a:r>
              <a:rPr lang="zh-CN" altLang="en-US" b="1" i="0" u="none" strike="noStrike" kern="100" baseline="0" smtClean="0">
                <a:latin typeface="Arial" panose="020B0604020202020204" pitchFamily="34" charset="0"/>
                <a:ea typeface="黑体" panose="02010609060101010101" pitchFamily="49" charset="-122"/>
              </a:rPr>
              <a:t>主动防御引擎、</a:t>
            </a:r>
            <a:r>
              <a:rPr lang="en-US" altLang="zh-CN" b="1" i="0" u="none" strike="noStrike" kern="100" baseline="0" smtClean="0">
                <a:latin typeface="Arial" panose="020B0604020202020204" pitchFamily="34" charset="0"/>
                <a:ea typeface="黑体" panose="02010609060101010101" pitchFamily="49" charset="-122"/>
              </a:rPr>
              <a:t>360QVM</a:t>
            </a:r>
            <a:r>
              <a:rPr lang="zh-CN" altLang="en-US" b="1" i="0" u="none" strike="noStrike" kern="100" baseline="0" smtClean="0">
                <a:latin typeface="Arial" panose="020B0604020202020204" pitchFamily="34" charset="0"/>
                <a:ea typeface="黑体" panose="02010609060101010101" pitchFamily="49" charset="-122"/>
              </a:rPr>
              <a:t>人工智能引擎。五个引擎智能调度，可以提供全时全面的病毒防护，不但查杀能力出色，而且能第一时间防御新出现的病毒木马。</a:t>
            </a:r>
            <a:r>
              <a:rPr lang="en-US" altLang="zh-CN" b="1" i="0" u="none" strike="noStrike" kern="100" baseline="0" smtClean="0">
                <a:latin typeface="Arial" panose="020B0604020202020204" pitchFamily="34" charset="0"/>
                <a:ea typeface="黑体" panose="02010609060101010101" pitchFamily="49" charset="-122"/>
              </a:rPr>
              <a:t>360</a:t>
            </a:r>
            <a:r>
              <a:rPr lang="zh-CN" altLang="en-US" b="1" i="0" u="none" strike="noStrike" kern="100" baseline="0" smtClean="0">
                <a:latin typeface="Arial" panose="020B0604020202020204" pitchFamily="34" charset="0"/>
                <a:ea typeface="黑体" panose="02010609060101010101" pitchFamily="49" charset="-122"/>
              </a:rPr>
              <a:t>杀毒完全免费，无须激活码，误杀率远远低于其他杀毒软件。</a:t>
            </a:r>
            <a:r>
              <a:rPr lang="en-US" altLang="zh-CN" b="1" i="0" u="none" strike="noStrike" kern="100" baseline="0" smtClean="0">
                <a:latin typeface="Arial" panose="020B0604020202020204" pitchFamily="34" charset="0"/>
                <a:ea typeface="黑体" panose="02010609060101010101" pitchFamily="49" charset="-122"/>
              </a:rPr>
              <a:t>360</a:t>
            </a:r>
            <a:r>
              <a:rPr lang="zh-CN" altLang="en-US" b="1" i="0" u="none" strike="noStrike" kern="100" baseline="0" smtClean="0">
                <a:latin typeface="Arial" panose="020B0604020202020204" pitchFamily="34" charset="0"/>
                <a:ea typeface="黑体" panose="02010609060101010101" pitchFamily="49" charset="-122"/>
              </a:rPr>
              <a:t>杀毒对系统资源占用极少，对系统运行速度的影响微乎其微。特别需要注意的是，要及时对反病毒软件进行升级更新，才能保持软件的良好杀毒性能。</a:t>
            </a:r>
            <a:endParaRPr lang="zh-CN" altLang="en-US" b="1" i="0" u="none" strike="noStrike" kern="100" baseline="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671689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a:solidFill>
                  <a:srgbClr val="2F5496"/>
                </a:solidFill>
                <a:latin typeface="等线 Light" panose="02010600030101010101" pitchFamily="2" charset="-122"/>
                <a:ea typeface="等线 Light" panose="02010600030101010101" pitchFamily="2" charset="-122"/>
              </a:rPr>
              <a:t>8.3 </a:t>
            </a:r>
            <a:r>
              <a:rPr lang="zh-CN" altLang="en-US" kern="100" dirty="0">
                <a:solidFill>
                  <a:srgbClr val="2F5496"/>
                </a:solidFill>
                <a:latin typeface="等线 Light" panose="02010600030101010101" pitchFamily="2" charset="-122"/>
                <a:ea typeface="等线 Light" panose="02010600030101010101" pitchFamily="2" charset="-122"/>
              </a:rPr>
              <a:t>防火墙</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sz="2800" b="0" i="0" u="none" strike="noStrike" kern="100" baseline="0" dirty="0" smtClean="0">
                <a:solidFill>
                  <a:srgbClr val="2F5496"/>
                </a:solidFill>
                <a:latin typeface="等线 Light" panose="02010600030101010101" pitchFamily="2" charset="-122"/>
                <a:ea typeface="等线 Light" panose="02010600030101010101" pitchFamily="2" charset="-122"/>
              </a:rPr>
              <a:t>8.3.1</a:t>
            </a:r>
            <a:r>
              <a:rPr lang="zh-CN" altLang="en-US" sz="2800" b="0" i="0" u="none" strike="noStrike" kern="100" baseline="0" dirty="0" smtClean="0">
                <a:solidFill>
                  <a:srgbClr val="2F5496"/>
                </a:solidFill>
                <a:latin typeface="等线 Light" panose="02010600030101010101" pitchFamily="2" charset="-122"/>
                <a:ea typeface="等线 Light" panose="02010600030101010101" pitchFamily="2" charset="-122"/>
              </a:rPr>
              <a:t>防火墙的概念 </a:t>
            </a:r>
          </a:p>
          <a:p>
            <a:pPr marR="0" lvl="3" rtl="0"/>
            <a:r>
              <a:rPr lang="zh-CN" altLang="en-US" b="1" i="0" u="none" strike="noStrike" kern="100" baseline="0" dirty="0" smtClean="0">
                <a:latin typeface="等线" panose="02010600030101010101" pitchFamily="2" charset="-122"/>
                <a:ea typeface="等线" panose="02010600030101010101" pitchFamily="2" charset="-122"/>
              </a:rPr>
              <a:t>防火墙是用于在企业内部网和因特网之间实施安全策略的一个系统或一组系统，它决定网络内部服务中哪些可被外界访问，外界的哪些人可以访问哪些内部服务，同时决定内部人员可以访问哪些外部服务。所有来自和去往因特网的业务流都必须接受防火墙的检查。防火墙必须只允许授权的业务流通过，并且防火墙本身也必须能够抵抗渗透攻击，因为攻击者一旦突破或绕过防火墙系统，防火墙就不能提供任何保护了</a:t>
            </a:r>
            <a:r>
              <a:rPr lang="zh-CN" altLang="en-US" b="1" i="0" u="none" strike="noStrike" kern="100" baseline="0" dirty="0" smtClean="0">
                <a:latin typeface="等线" panose="02010600030101010101" pitchFamily="2" charset="-122"/>
                <a:ea typeface="等线" panose="02010600030101010101" pitchFamily="2" charset="-122"/>
              </a:rPr>
              <a:t>。</a:t>
            </a:r>
            <a:endParaRPr lang="zh-CN" altLang="en-US" b="1" i="0" u="none" strike="noStrike" kern="100" baseline="0" dirty="0" smtClean="0">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3468313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kern="100" dirty="0" smtClean="0">
                <a:solidFill>
                  <a:srgbClr val="2F5496"/>
                </a:solidFill>
                <a:latin typeface="等线 Light" panose="02010600030101010101" pitchFamily="2" charset="-122"/>
                <a:ea typeface="等线 Light" panose="02010600030101010101" pitchFamily="2" charset="-122"/>
              </a:rPr>
              <a:t>8.3.2  </a:t>
            </a:r>
            <a:r>
              <a:rPr lang="zh-CN" altLang="en-US" kern="100" dirty="0" smtClean="0">
                <a:solidFill>
                  <a:srgbClr val="2F5496"/>
                </a:solidFill>
                <a:latin typeface="等线 Light" panose="02010600030101010101" pitchFamily="2" charset="-122"/>
                <a:ea typeface="等线 Light" panose="02010600030101010101" pitchFamily="2" charset="-122"/>
              </a:rPr>
              <a:t>防火墙</a:t>
            </a:r>
            <a:r>
              <a:rPr lang="zh-CN" altLang="en-US" kern="100" dirty="0">
                <a:solidFill>
                  <a:srgbClr val="2F5496"/>
                </a:solidFill>
                <a:latin typeface="等线 Light" panose="02010600030101010101" pitchFamily="2" charset="-122"/>
                <a:ea typeface="等线 Light" panose="02010600030101010101" pitchFamily="2" charset="-122"/>
              </a:rPr>
              <a:t>的类型 </a:t>
            </a:r>
          </a:p>
        </p:txBody>
      </p:sp>
      <p:sp>
        <p:nvSpPr>
          <p:cNvPr id="3" name="文本占位符 2"/>
          <p:cNvSpPr>
            <a:spLocks noGrp="1"/>
          </p:cNvSpPr>
          <p:nvPr>
            <p:ph type="body" idx="1"/>
          </p:nvPr>
        </p:nvSpPr>
        <p:spPr/>
        <p:txBody>
          <a:bodyPr/>
          <a:lstStyle/>
          <a:p>
            <a:pPr marR="0" lvl="3" rtl="0"/>
            <a:r>
              <a:rPr lang="zh-CN" altLang="en-US" b="1" i="0" u="none" strike="noStrike" kern="100" baseline="0" smtClean="0">
                <a:latin typeface="等线" panose="02010600030101010101" pitchFamily="2" charset="-122"/>
                <a:ea typeface="等线" panose="02010600030101010101" pitchFamily="2" charset="-122"/>
              </a:rPr>
              <a:t>按照防火墙保护网络使用方法的不同，可将其分为三种类型：网络层防火墙、应用层防火墙和链路层防火墙。</a:t>
            </a:r>
          </a:p>
          <a:p>
            <a:pPr marR="0" lvl="3" rtl="0"/>
            <a:r>
              <a:rPr lang="zh-CN" altLang="en-US" b="1" i="0" u="none" strike="noStrike" kern="100" baseline="0" smtClean="0">
                <a:latin typeface="等线" panose="02010600030101010101" pitchFamily="2" charset="-122"/>
                <a:ea typeface="等线" panose="02010600030101010101" pitchFamily="2" charset="-122"/>
              </a:rPr>
              <a:t>按防火墙发展的先后顺序不同，可将其分为包过滤型（</a:t>
            </a:r>
            <a:r>
              <a:rPr lang="en-US" altLang="zh-CN" b="1" i="0" u="none" strike="noStrike" kern="100" baseline="0" smtClean="0">
                <a:latin typeface="等线" panose="02010600030101010101" pitchFamily="2" charset="-122"/>
                <a:ea typeface="等线" panose="02010600030101010101" pitchFamily="2" charset="-122"/>
              </a:rPr>
              <a:t>Pack Filter</a:t>
            </a:r>
            <a:r>
              <a:rPr lang="zh-CN" altLang="en-US" b="1" i="0" u="none" strike="noStrike" kern="100" baseline="0" smtClean="0">
                <a:latin typeface="等线" panose="02010600030101010101" pitchFamily="2" charset="-122"/>
                <a:ea typeface="等线" panose="02010600030101010101" pitchFamily="2" charset="-122"/>
              </a:rPr>
              <a:t>）防火墙（也叫第一代防火墙）、复合型（</a:t>
            </a:r>
            <a:r>
              <a:rPr lang="en-US" altLang="zh-CN" b="1" i="0" u="none" strike="noStrike" kern="100" baseline="0" smtClean="0">
                <a:latin typeface="等线" panose="02010600030101010101" pitchFamily="2" charset="-122"/>
                <a:ea typeface="等线" panose="02010600030101010101" pitchFamily="2" charset="-122"/>
              </a:rPr>
              <a:t>Hybrid</a:t>
            </a:r>
            <a:r>
              <a:rPr lang="zh-CN" altLang="en-US" b="1" i="0" u="none" strike="noStrike" kern="100" baseline="0" smtClean="0">
                <a:latin typeface="等线" panose="02010600030101010101" pitchFamily="2" charset="-122"/>
                <a:ea typeface="等线" panose="02010600030101010101" pitchFamily="2" charset="-122"/>
              </a:rPr>
              <a:t>）防火墙（也叫第二代防火墙），以及第三代防火墙。在第三代防火墙中，最具代表性的有</a:t>
            </a:r>
            <a:r>
              <a:rPr lang="en-US" altLang="zh-CN" b="1" i="0" u="none" strike="noStrike" kern="100" baseline="0" smtClean="0">
                <a:latin typeface="等线" panose="02010600030101010101" pitchFamily="2" charset="-122"/>
                <a:ea typeface="等线" panose="02010600030101010101" pitchFamily="2" charset="-122"/>
              </a:rPr>
              <a:t>IGA</a:t>
            </a:r>
            <a:r>
              <a:rPr lang="zh-CN" altLang="en-US" b="1" i="0" u="none" strike="noStrike" kern="100" baseline="0" smtClean="0">
                <a:latin typeface="等线" panose="02010600030101010101" pitchFamily="2" charset="-122"/>
                <a:ea typeface="等线" panose="02010600030101010101" pitchFamily="2" charset="-122"/>
              </a:rPr>
              <a:t>（</a:t>
            </a:r>
            <a:r>
              <a:rPr lang="en-US" altLang="zh-CN" b="1" i="0" u="none" strike="noStrike" kern="100" baseline="0" smtClean="0">
                <a:latin typeface="等线" panose="02010600030101010101" pitchFamily="2" charset="-122"/>
                <a:ea typeface="等线" panose="02010600030101010101" pitchFamily="2" charset="-122"/>
              </a:rPr>
              <a:t>Internet Gateway Appliance</a:t>
            </a:r>
            <a:r>
              <a:rPr lang="zh-CN" altLang="en-US" b="1" i="0" u="none" strike="noStrike" kern="100" baseline="0" smtClean="0">
                <a:latin typeface="等线" panose="02010600030101010101" pitchFamily="2" charset="-122"/>
                <a:ea typeface="等线" panose="02010600030101010101" pitchFamily="2" charset="-122"/>
              </a:rPr>
              <a:t>）防毒墙、</a:t>
            </a:r>
            <a:r>
              <a:rPr lang="en-US" altLang="zh-CN" b="1" i="0" u="none" strike="noStrike" kern="100" baseline="0" smtClean="0">
                <a:latin typeface="等线" panose="02010600030101010101" pitchFamily="2" charset="-122"/>
                <a:ea typeface="等线" panose="02010600030101010101" pitchFamily="2" charset="-122"/>
              </a:rPr>
              <a:t>Sonic Wall</a:t>
            </a:r>
            <a:r>
              <a:rPr lang="zh-CN" altLang="en-US" b="1" i="0" u="none" strike="noStrike" kern="100" baseline="0" smtClean="0">
                <a:latin typeface="等线" panose="02010600030101010101" pitchFamily="2" charset="-122"/>
                <a:ea typeface="等线" panose="02010600030101010101" pitchFamily="2" charset="-122"/>
              </a:rPr>
              <a:t>防火墙以及</a:t>
            </a:r>
            <a:r>
              <a:rPr lang="en-US" altLang="zh-CN" b="1" i="0" u="none" strike="noStrike" kern="100" baseline="0" smtClean="0">
                <a:latin typeface="等线" panose="02010600030101010101" pitchFamily="2" charset="-122"/>
                <a:ea typeface="等线" panose="02010600030101010101" pitchFamily="2" charset="-122"/>
              </a:rPr>
              <a:t>Link Trust CyberWall</a:t>
            </a:r>
            <a:r>
              <a:rPr lang="zh-CN" altLang="en-US" b="1" i="0" u="none" strike="noStrike" kern="100" baseline="0" smtClean="0">
                <a:latin typeface="等线" panose="02010600030101010101" pitchFamily="2" charset="-122"/>
                <a:ea typeface="等线" panose="02010600030101010101" pitchFamily="2" charset="-122"/>
              </a:rPr>
              <a:t>等。</a:t>
            </a:r>
          </a:p>
          <a:p>
            <a:pPr marR="0" lvl="3" rtl="0"/>
            <a:r>
              <a:rPr lang="zh-CN" altLang="en-US" b="1" i="0" u="none" strike="noStrike" kern="100" baseline="0" smtClean="0">
                <a:latin typeface="等线" panose="02010600030101010101" pitchFamily="2" charset="-122"/>
                <a:ea typeface="等线" panose="02010600030101010101" pitchFamily="2" charset="-122"/>
              </a:rPr>
              <a:t>按防火墙在网络中的位置不同，可将其分为边界防火墙、分布式防火墙。分布式防火墙又包括主机防火墙和网络防火墙。</a:t>
            </a:r>
          </a:p>
          <a:p>
            <a:pPr marR="0" lvl="3" rtl="0"/>
            <a:r>
              <a:rPr lang="zh-CN" altLang="en-US" b="1" i="0" u="none" strike="noStrike" kern="100" baseline="0" smtClean="0">
                <a:latin typeface="等线" panose="02010600030101010101" pitchFamily="2" charset="-122"/>
                <a:ea typeface="等线" panose="02010600030101010101" pitchFamily="2" charset="-122"/>
              </a:rPr>
              <a:t>按实现手段可分为硬件防火墙、软件防火墙，以及软硬兼施的防火墙。</a:t>
            </a:r>
            <a:endParaRPr lang="zh-CN" altLang="en-US" b="1" i="0" u="none" strike="noStrike" kern="100" baseline="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572632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8.3.3</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防火墙的优缺点 </a:t>
            </a:r>
          </a:p>
        </p:txBody>
      </p:sp>
      <p:sp>
        <p:nvSpPr>
          <p:cNvPr id="3" name="文本占位符 2"/>
          <p:cNvSpPr>
            <a:spLocks noGrp="1"/>
          </p:cNvSpPr>
          <p:nvPr>
            <p:ph type="body" idx="1"/>
          </p:nvPr>
        </p:nvSpPr>
        <p:spPr/>
        <p:txBody>
          <a:bodyPr>
            <a:normAutofit fontScale="92500" lnSpcReduction="10000"/>
          </a:bodyPr>
          <a:lstStyle/>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防火墙的优点</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1</a:t>
            </a:r>
            <a:r>
              <a:rPr lang="zh-CN" altLang="en-US" b="1" i="0" u="none" strike="noStrike" kern="100" baseline="0" smtClean="0">
                <a:latin typeface="Arial" panose="020B0604020202020204" pitchFamily="34" charset="0"/>
                <a:ea typeface="黑体" panose="02010609060101010101" pitchFamily="49" charset="-122"/>
              </a:rPr>
              <a:t>）防火墙能强化安全策略</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2</a:t>
            </a:r>
            <a:r>
              <a:rPr lang="zh-CN" altLang="en-US" b="1" i="0" u="none" strike="noStrike" kern="100" baseline="0" smtClean="0">
                <a:latin typeface="Arial" panose="020B0604020202020204" pitchFamily="34" charset="0"/>
                <a:ea typeface="黑体" panose="02010609060101010101" pitchFamily="49" charset="-122"/>
              </a:rPr>
              <a:t>）防火墙能有效地记录</a:t>
            </a:r>
            <a:r>
              <a:rPr lang="en-US" altLang="zh-CN" b="1" i="0" u="none" strike="noStrike" kern="100" baseline="0" smtClean="0">
                <a:latin typeface="Arial" panose="020B0604020202020204" pitchFamily="34" charset="0"/>
                <a:ea typeface="黑体" panose="02010609060101010101" pitchFamily="49" charset="-122"/>
              </a:rPr>
              <a:t>Internet</a:t>
            </a:r>
            <a:r>
              <a:rPr lang="zh-CN" altLang="en-US" b="1" i="0" u="none" strike="noStrike" kern="100" baseline="0" smtClean="0">
                <a:latin typeface="Arial" panose="020B0604020202020204" pitchFamily="34" charset="0"/>
                <a:ea typeface="黑体" panose="02010609060101010101" pitchFamily="49" charset="-122"/>
              </a:rPr>
              <a:t>上的活动</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3</a:t>
            </a:r>
            <a:r>
              <a:rPr lang="zh-CN" altLang="en-US" b="1" i="0" u="none" strike="noStrike" kern="100" baseline="0" smtClean="0">
                <a:latin typeface="Arial" panose="020B0604020202020204" pitchFamily="34" charset="0"/>
                <a:ea typeface="黑体" panose="02010609060101010101" pitchFamily="49" charset="-122"/>
              </a:rPr>
              <a:t>）防火墙限制暴露用户点</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4</a:t>
            </a:r>
            <a:r>
              <a:rPr lang="zh-CN" altLang="en-US" b="1" i="0" u="none" strike="noStrike" kern="100" baseline="0" smtClean="0">
                <a:latin typeface="Arial" panose="020B0604020202020204" pitchFamily="34" charset="0"/>
                <a:ea typeface="黑体" panose="02010609060101010101" pitchFamily="49" charset="-122"/>
              </a:rPr>
              <a:t>）防火墙是一个安全策略的检查站</a:t>
            </a:r>
          </a:p>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2.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防火墙的缺点</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1</a:t>
            </a:r>
            <a:r>
              <a:rPr lang="zh-CN" altLang="en-US" b="1" i="0" u="none" strike="noStrike" kern="100" baseline="0" smtClean="0">
                <a:latin typeface="Arial" panose="020B0604020202020204" pitchFamily="34" charset="0"/>
                <a:ea typeface="黑体" panose="02010609060101010101" pitchFamily="49" charset="-122"/>
              </a:rPr>
              <a:t>）不能防范恶意的知情者</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2</a:t>
            </a:r>
            <a:r>
              <a:rPr lang="zh-CN" altLang="en-US" b="1" i="0" u="none" strike="noStrike" kern="100" baseline="0" smtClean="0">
                <a:latin typeface="Arial" panose="020B0604020202020204" pitchFamily="34" charset="0"/>
                <a:ea typeface="黑体" panose="02010609060101010101" pitchFamily="49" charset="-122"/>
              </a:rPr>
              <a:t>）不能防范不通过它的连接</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3</a:t>
            </a:r>
            <a:r>
              <a:rPr lang="zh-CN" altLang="en-US" b="1" i="0" u="none" strike="noStrike" kern="100" baseline="0" smtClean="0">
                <a:latin typeface="Arial" panose="020B0604020202020204" pitchFamily="34" charset="0"/>
                <a:ea typeface="黑体" panose="02010609060101010101" pitchFamily="49" charset="-122"/>
              </a:rPr>
              <a:t>）不能防备全部威胁</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4</a:t>
            </a:r>
            <a:r>
              <a:rPr lang="zh-CN" altLang="en-US" b="1" i="0" u="none" strike="noStrike" kern="100" baseline="0" smtClean="0">
                <a:latin typeface="Arial" panose="020B0604020202020204" pitchFamily="34" charset="0"/>
                <a:ea typeface="黑体" panose="02010609060101010101" pitchFamily="49" charset="-122"/>
              </a:rPr>
              <a:t>）防火墙不能防范病毒</a:t>
            </a:r>
            <a:endParaRPr lang="zh-CN" altLang="en-US" b="1" i="0" u="none" strike="noStrike" kern="100" baseline="0" smtClean="0">
              <a:solidFill>
                <a:prstClr val="black"/>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837350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100" dirty="0">
                <a:solidFill>
                  <a:srgbClr val="2F5496"/>
                </a:solidFill>
                <a:latin typeface="等线 Light" panose="02010600030101010101" pitchFamily="2" charset="-122"/>
                <a:ea typeface="等线 Light" panose="02010600030101010101" pitchFamily="2" charset="-122"/>
              </a:rPr>
              <a:t>8.4 Windows 10 </a:t>
            </a:r>
            <a:r>
              <a:rPr lang="zh-CN" altLang="en-US" kern="100" dirty="0">
                <a:solidFill>
                  <a:srgbClr val="2F5496"/>
                </a:solidFill>
                <a:latin typeface="等线 Light" panose="02010600030101010101" pitchFamily="2" charset="-122"/>
                <a:ea typeface="等线 Light" panose="02010600030101010101" pitchFamily="2" charset="-122"/>
              </a:rPr>
              <a:t>操作系统安全</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sz="2800" b="0" i="0" u="none" strike="noStrike" kern="100" baseline="0" dirty="0" smtClean="0">
                <a:solidFill>
                  <a:srgbClr val="2F5496"/>
                </a:solidFill>
                <a:latin typeface="等线 Light" panose="02010600030101010101" pitchFamily="2" charset="-122"/>
                <a:ea typeface="等线 Light" panose="02010600030101010101" pitchFamily="2" charset="-122"/>
              </a:rPr>
              <a:t>8.4.1 </a:t>
            </a:r>
            <a:r>
              <a:rPr lang="en-US" altLang="zh-CN" sz="2800" b="0" i="0" u="none" strike="noStrike" kern="100" baseline="0" dirty="0" smtClean="0">
                <a:solidFill>
                  <a:srgbClr val="2F5496"/>
                </a:solidFill>
                <a:latin typeface="等线 Light" panose="02010600030101010101" pitchFamily="2" charset="-122"/>
                <a:ea typeface="等线 Light" panose="02010600030101010101" pitchFamily="2" charset="-122"/>
              </a:rPr>
              <a:t>Windows 10</a:t>
            </a:r>
            <a:r>
              <a:rPr lang="zh-CN" altLang="en-US" sz="2800" b="0" i="0" u="none" strike="noStrike" kern="100" baseline="0" dirty="0" smtClean="0">
                <a:solidFill>
                  <a:srgbClr val="2F5496"/>
                </a:solidFill>
                <a:latin typeface="等线 Light" panose="02010600030101010101" pitchFamily="2" charset="-122"/>
                <a:ea typeface="等线 Light" panose="02010600030101010101" pitchFamily="2" charset="-122"/>
              </a:rPr>
              <a:t>系统安装前的设置</a:t>
            </a:r>
          </a:p>
          <a:p>
            <a:pPr marR="0" lvl="3" rtl="0"/>
            <a:r>
              <a:rPr lang="zh-CN" altLang="en-US" b="1" i="0" u="none" strike="noStrike" kern="100" baseline="0" dirty="0" smtClean="0">
                <a:latin typeface="等线" panose="02010600030101010101" pitchFamily="2" charset="-122"/>
                <a:ea typeface="等线" panose="02010600030101010101" pitchFamily="2" charset="-122"/>
              </a:rPr>
              <a:t>安装</a:t>
            </a:r>
            <a:r>
              <a:rPr lang="en-US" altLang="zh-CN" b="1" i="0" u="none" strike="noStrike" kern="100" baseline="0" dirty="0" smtClean="0">
                <a:latin typeface="等线" panose="02010600030101010101" pitchFamily="2" charset="-122"/>
                <a:ea typeface="等线" panose="02010600030101010101" pitchFamily="2" charset="-122"/>
              </a:rPr>
              <a:t>Windows</a:t>
            </a:r>
            <a:r>
              <a:rPr lang="zh-CN" altLang="en-US" b="1" i="0" u="none" strike="noStrike" kern="100" baseline="0" dirty="0" smtClean="0">
                <a:latin typeface="等线" panose="02010600030101010101" pitchFamily="2" charset="-122"/>
                <a:ea typeface="等线" panose="02010600030101010101" pitchFamily="2" charset="-122"/>
              </a:rPr>
              <a:t> </a:t>
            </a:r>
            <a:r>
              <a:rPr lang="en-US" altLang="zh-CN" b="1" i="0" u="none" strike="noStrike" kern="100" baseline="0" dirty="0" smtClean="0">
                <a:latin typeface="等线" panose="02010600030101010101" pitchFamily="2" charset="-122"/>
                <a:ea typeface="等线" panose="02010600030101010101" pitchFamily="2" charset="-122"/>
              </a:rPr>
              <a:t>10</a:t>
            </a:r>
            <a:r>
              <a:rPr lang="zh-CN" altLang="en-US" b="1" i="0" u="none" strike="noStrike" kern="100" baseline="0" dirty="0" smtClean="0">
                <a:latin typeface="等线" panose="02010600030101010101" pitchFamily="2" charset="-122"/>
                <a:ea typeface="等线" panose="02010600030101010101" pitchFamily="2" charset="-122"/>
              </a:rPr>
              <a:t>操作系统前应该考虑以下几点：</a:t>
            </a:r>
          </a:p>
          <a:p>
            <a:pPr marR="0" lvl="1" rtl="0"/>
            <a:r>
              <a:rPr lang="en-US" altLang="zh-CN" b="1" i="0" u="none" strike="noStrike" kern="100" baseline="0" dirty="0" smtClean="0">
                <a:latin typeface="等线" panose="02010600030101010101" pitchFamily="2" charset="-122"/>
                <a:ea typeface="等线" panose="02010600030101010101" pitchFamily="2" charset="-122"/>
              </a:rPr>
              <a:t>1</a:t>
            </a:r>
            <a:r>
              <a:rPr lang="en-US" altLang="zh-CN" b="1" i="0" u="none" strike="noStrike" kern="100" baseline="0" dirty="0" smtClean="0">
                <a:latin typeface="Times New Roman" panose="02020603050405020304" pitchFamily="18" charset="0"/>
                <a:ea typeface="等线" panose="02010600030101010101" pitchFamily="2" charset="-122"/>
              </a:rPr>
              <a:t>.</a:t>
            </a:r>
            <a:r>
              <a:rPr lang="zh-CN" altLang="en-US" b="1" i="0" u="none" strike="noStrike" kern="100" baseline="0" dirty="0" smtClean="0">
                <a:latin typeface="等线" panose="02010600030101010101" pitchFamily="2" charset="-122"/>
                <a:ea typeface="等线" panose="02010600030101010101" pitchFamily="2" charset="-122"/>
              </a:rPr>
              <a:t>选择</a:t>
            </a:r>
            <a:r>
              <a:rPr lang="en-US" altLang="zh-CN" b="1" i="0" u="none" strike="noStrike" kern="100" baseline="0" dirty="0" smtClean="0">
                <a:latin typeface="等线" panose="02010600030101010101" pitchFamily="2" charset="-122"/>
                <a:ea typeface="等线" panose="02010600030101010101" pitchFamily="2" charset="-122"/>
              </a:rPr>
              <a:t>NTFS</a:t>
            </a:r>
            <a:r>
              <a:rPr lang="zh-CN" altLang="en-US" b="1" i="0" u="none" strike="noStrike" kern="100" baseline="0" dirty="0" smtClean="0">
                <a:latin typeface="等线" panose="02010600030101010101" pitchFamily="2" charset="-122"/>
                <a:ea typeface="等线" panose="02010600030101010101" pitchFamily="2" charset="-122"/>
              </a:rPr>
              <a:t>文件</a:t>
            </a:r>
            <a:r>
              <a:rPr lang="zh-CN" altLang="en-US" b="1" i="0" u="none" strike="noStrike" kern="100" baseline="0" dirty="0" smtClean="0">
                <a:latin typeface="等线" panose="02010600030101010101" pitchFamily="2" charset="-122"/>
                <a:ea typeface="等线" panose="02010600030101010101" pitchFamily="2" charset="-122"/>
              </a:rPr>
              <a:t>格式</a:t>
            </a:r>
            <a:endParaRPr lang="en-US" altLang="zh-CN" b="1" i="0" u="none" strike="noStrike" kern="100" baseline="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2. </a:t>
            </a:r>
            <a:r>
              <a:rPr lang="zh-CN" altLang="en-US" b="1" kern="100" dirty="0">
                <a:latin typeface="等线" panose="02010600030101010101" pitchFamily="2" charset="-122"/>
                <a:ea typeface="等线" panose="02010600030101010101" pitchFamily="2" charset="-122"/>
              </a:rPr>
              <a:t>组件的</a:t>
            </a:r>
            <a:r>
              <a:rPr lang="zh-CN" altLang="en-US" b="1" kern="100" dirty="0" smtClean="0">
                <a:latin typeface="等线" panose="02010600030101010101" pitchFamily="2" charset="-122"/>
                <a:ea typeface="等线" panose="02010600030101010101" pitchFamily="2" charset="-122"/>
              </a:rPr>
              <a:t>定制</a:t>
            </a:r>
            <a:endParaRPr lang="en-US" altLang="zh-CN" b="1" kern="10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3. </a:t>
            </a:r>
            <a:r>
              <a:rPr lang="zh-CN" altLang="en-US" b="1" kern="100" dirty="0">
                <a:latin typeface="等线" panose="02010600030101010101" pitchFamily="2" charset="-122"/>
                <a:ea typeface="等线" panose="02010600030101010101" pitchFamily="2" charset="-122"/>
              </a:rPr>
              <a:t>分区和逻辑盘的分配</a:t>
            </a:r>
            <a:endParaRPr lang="zh-CN" altLang="en-US" b="1" kern="100" dirty="0">
              <a:latin typeface="Times New Roman" panose="02020603050405020304" pitchFamily="18" charset="0"/>
              <a:ea typeface="等线" panose="02010600030101010101" pitchFamily="2" charset="-122"/>
            </a:endParaRPr>
          </a:p>
          <a:p>
            <a:pPr lvl="1"/>
            <a:endParaRPr lang="zh-CN" altLang="en-US" b="1" kern="100" dirty="0">
              <a:latin typeface="Times New Roman" panose="02020603050405020304" pitchFamily="18" charset="0"/>
              <a:ea typeface="等线" panose="02010600030101010101" pitchFamily="2" charset="-122"/>
            </a:endParaRPr>
          </a:p>
          <a:p>
            <a:pPr marR="0" lvl="1" rtl="0"/>
            <a:endParaRPr lang="zh-CN" altLang="en-US" b="1" i="0" u="none" strike="noStrike" kern="100"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088944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8.1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信息安全概述</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
        <p:nvSpPr>
          <p:cNvPr id="3" name="文本占位符 2"/>
          <p:cNvSpPr>
            <a:spLocks noGrp="1"/>
          </p:cNvSpPr>
          <p:nvPr>
            <p:ph type="body" idx="1"/>
          </p:nvPr>
        </p:nvSpPr>
        <p:spPr>
          <a:xfrm>
            <a:off x="1097280" y="1845733"/>
            <a:ext cx="10058400" cy="4604494"/>
          </a:xfrm>
        </p:spPr>
        <p:txBody>
          <a:bodyPr>
            <a:normAutofit fontScale="92500" lnSpcReduction="10000"/>
          </a:bodyPr>
          <a:lstStyle/>
          <a:p>
            <a:pPr marR="0" lvl="0" rtl="0"/>
            <a:r>
              <a:rPr lang="en-US" altLang="zh-CN" sz="3000" b="0" i="0" u="none" strike="noStrike" kern="100" baseline="0" dirty="0" smtClean="0">
                <a:solidFill>
                  <a:srgbClr val="2F5496"/>
                </a:solidFill>
                <a:latin typeface="等线 Light" panose="02010600030101010101" pitchFamily="2" charset="-122"/>
                <a:ea typeface="等线 Light" panose="02010600030101010101" pitchFamily="2" charset="-122"/>
              </a:rPr>
              <a:t>8.1.1  </a:t>
            </a:r>
            <a:r>
              <a:rPr lang="zh-CN" altLang="en-US" sz="3000" b="0" i="0" u="none" strike="noStrike" kern="100" baseline="0" dirty="0" smtClean="0">
                <a:solidFill>
                  <a:srgbClr val="2F5496"/>
                </a:solidFill>
                <a:latin typeface="等线 Light" panose="02010600030101010101" pitchFamily="2" charset="-122"/>
                <a:ea typeface="等线 Light" panose="02010600030101010101" pitchFamily="2" charset="-122"/>
              </a:rPr>
              <a:t>信息安全意识</a:t>
            </a:r>
          </a:p>
          <a:p>
            <a:pPr marR="0" lvl="1" rtl="0"/>
            <a:r>
              <a:rPr lang="en-US" altLang="zh-CN" b="1" i="0" u="none" strike="noStrike" kern="100" baseline="0" dirty="0" smtClean="0">
                <a:latin typeface="等线" panose="02010600030101010101" pitchFamily="2" charset="-122"/>
                <a:ea typeface="等线" panose="02010600030101010101" pitchFamily="2" charset="-122"/>
              </a:rPr>
              <a:t>1. </a:t>
            </a:r>
            <a:r>
              <a:rPr lang="zh-CN" altLang="en-US" b="1" i="0" u="none" strike="noStrike" kern="100" baseline="0" dirty="0" smtClean="0">
                <a:latin typeface="等线" panose="02010600030101010101" pitchFamily="2" charset="-122"/>
                <a:ea typeface="等线" panose="02010600030101010101" pitchFamily="2" charset="-122"/>
              </a:rPr>
              <a:t>建立对信息安全的正确认识</a:t>
            </a:r>
          </a:p>
          <a:p>
            <a:pPr marR="0" lvl="1" rtl="0"/>
            <a:r>
              <a:rPr lang="en-US" altLang="zh-CN" b="1" i="0" u="none" strike="noStrike" kern="100" baseline="0" dirty="0" smtClean="0">
                <a:latin typeface="等线" panose="02010600030101010101" pitchFamily="2" charset="-122"/>
                <a:ea typeface="等线" panose="02010600030101010101" pitchFamily="2" charset="-122"/>
              </a:rPr>
              <a:t>2. </a:t>
            </a:r>
            <a:r>
              <a:rPr lang="zh-CN" altLang="en-US" b="1" i="0" u="none" strike="noStrike" kern="100" baseline="0" dirty="0" smtClean="0">
                <a:latin typeface="等线" panose="02010600030101010101" pitchFamily="2" charset="-122"/>
                <a:ea typeface="等线" panose="02010600030101010101" pitchFamily="2" charset="-122"/>
              </a:rPr>
              <a:t>掌握信息安全的基本要素和惯例</a:t>
            </a:r>
          </a:p>
          <a:p>
            <a:pPr marR="0" lvl="1" rtl="0"/>
            <a:r>
              <a:rPr lang="en-US" altLang="zh-CN" b="1" i="0" u="none" strike="noStrike" kern="100" baseline="0" dirty="0" smtClean="0">
                <a:latin typeface="等线" panose="02010600030101010101" pitchFamily="2" charset="-122"/>
                <a:ea typeface="等线" panose="02010600030101010101" pitchFamily="2" charset="-122"/>
              </a:rPr>
              <a:t>3. </a:t>
            </a:r>
            <a:r>
              <a:rPr lang="zh-CN" altLang="en-US" b="1" i="0" u="none" strike="noStrike" kern="100" baseline="0" dirty="0" smtClean="0">
                <a:latin typeface="等线" panose="02010600030101010101" pitchFamily="2" charset="-122"/>
                <a:ea typeface="等线" panose="02010600030101010101" pitchFamily="2" charset="-122"/>
              </a:rPr>
              <a:t>清楚可能面临的威胁和风险</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）人为攻击</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		</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）安全缺陷：</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3</a:t>
            </a:r>
            <a:r>
              <a:rPr lang="zh-CN" altLang="en-US" b="1" i="0" u="none" strike="noStrike" kern="100" baseline="0" dirty="0" smtClean="0">
                <a:latin typeface="Arial" panose="020B0604020202020204" pitchFamily="34" charset="0"/>
                <a:ea typeface="黑体" panose="02010609060101010101" pitchFamily="49" charset="-122"/>
              </a:rPr>
              <a:t>）软件漏洞</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		</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4</a:t>
            </a:r>
            <a:r>
              <a:rPr lang="zh-CN" altLang="en-US" b="1" i="0" u="none" strike="noStrike" kern="100" baseline="0" dirty="0" smtClean="0">
                <a:latin typeface="Arial" panose="020B0604020202020204" pitchFamily="34" charset="0"/>
                <a:ea typeface="黑体" panose="02010609060101010101" pitchFamily="49" charset="-122"/>
              </a:rPr>
              <a:t>）结构隐患：</a:t>
            </a:r>
          </a:p>
          <a:p>
            <a:pPr marR="0" lvl="1" rtl="0"/>
            <a:r>
              <a:rPr lang="en-US" altLang="zh-CN" b="1" i="0" u="none" strike="noStrike" kern="100" baseline="0" dirty="0" smtClean="0">
                <a:latin typeface="等线" panose="02010600030101010101" pitchFamily="2" charset="-122"/>
                <a:ea typeface="等线" panose="02010600030101010101" pitchFamily="2" charset="-122"/>
              </a:rPr>
              <a:t>4. </a:t>
            </a:r>
            <a:r>
              <a:rPr lang="zh-CN" altLang="en-US" b="1" i="0" u="none" strike="noStrike" kern="100" baseline="0" dirty="0" smtClean="0">
                <a:latin typeface="等线" panose="02010600030101010101" pitchFamily="2" charset="-122"/>
                <a:ea typeface="等线" panose="02010600030101010101" pitchFamily="2" charset="-122"/>
              </a:rPr>
              <a:t>养成良好的安全习惯</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）良好的密码设置习惯</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	</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）网络和个人计算机安全：</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3</a:t>
            </a:r>
            <a:r>
              <a:rPr lang="zh-CN" altLang="en-US" b="1" i="0" u="none" strike="noStrike" kern="100" baseline="0" dirty="0" smtClean="0">
                <a:latin typeface="Arial" panose="020B0604020202020204" pitchFamily="34" charset="0"/>
                <a:ea typeface="黑体" panose="02010609060101010101" pitchFamily="49" charset="-122"/>
              </a:rPr>
              <a:t>）电子邮件安全</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	</a:t>
            </a:r>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4</a:t>
            </a:r>
            <a:r>
              <a:rPr lang="zh-CN" altLang="en-US" b="1" i="0" u="none" strike="noStrike" kern="100" baseline="0" dirty="0" smtClean="0">
                <a:latin typeface="Arial" panose="020B0604020202020204" pitchFamily="34" charset="0"/>
                <a:ea typeface="黑体" panose="02010609060101010101" pitchFamily="49" charset="-122"/>
              </a:rPr>
              <a:t>）打印机和其他媒介安全：</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5</a:t>
            </a:r>
            <a:r>
              <a:rPr lang="zh-CN" altLang="en-US" b="1" i="0" u="none" strike="noStrike" kern="100" baseline="0" dirty="0" smtClean="0">
                <a:latin typeface="Arial" panose="020B0604020202020204" pitchFamily="34" charset="0"/>
                <a:ea typeface="黑体" panose="02010609060101010101" pitchFamily="49" charset="-122"/>
              </a:rPr>
              <a:t>）物理安全：</a:t>
            </a:r>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3466978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a:solidFill>
                  <a:srgbClr val="2F5496"/>
                </a:solidFill>
                <a:latin typeface="等线 Light" panose="02010600030101010101" pitchFamily="2" charset="-122"/>
                <a:ea typeface="等线 Light" panose="02010600030101010101" pitchFamily="2" charset="-122"/>
              </a:rPr>
              <a:t>8.4.2</a:t>
            </a:r>
            <a:r>
              <a:rPr lang="zh-CN" altLang="en-US" kern="100" dirty="0">
                <a:solidFill>
                  <a:srgbClr val="2F5496"/>
                </a:solidFill>
                <a:latin typeface="等线 Light" panose="02010600030101010101" pitchFamily="2" charset="-122"/>
                <a:ea typeface="等线 Light" panose="02010600030101010101" pitchFamily="2" charset="-122"/>
              </a:rPr>
              <a:t> </a:t>
            </a:r>
            <a:r>
              <a:rPr lang="en-US" altLang="zh-CN" kern="100" dirty="0">
                <a:solidFill>
                  <a:srgbClr val="2F5496"/>
                </a:solidFill>
                <a:latin typeface="等线 Light" panose="02010600030101010101" pitchFamily="2" charset="-122"/>
                <a:ea typeface="等线 Light" panose="02010600030101010101" pitchFamily="2" charset="-122"/>
              </a:rPr>
              <a:t>Windows 10</a:t>
            </a:r>
            <a:r>
              <a:rPr lang="zh-CN" altLang="en-US" kern="100" dirty="0">
                <a:solidFill>
                  <a:srgbClr val="2F5496"/>
                </a:solidFill>
                <a:latin typeface="等线 Light" panose="02010600030101010101" pitchFamily="2" charset="-122"/>
                <a:ea typeface="等线 Light" panose="02010600030101010101" pitchFamily="2" charset="-122"/>
              </a:rPr>
              <a:t>系统的安全注意事项</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安装正版</a:t>
            </a:r>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Windows</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 </a:t>
            </a:r>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10</a:t>
            </a:r>
          </a:p>
          <a:p>
            <a:r>
              <a:rPr lang="en-US" altLang="zh-CN" kern="100" dirty="0">
                <a:solidFill>
                  <a:srgbClr val="2F5496"/>
                </a:solidFill>
                <a:latin typeface="等线 Light" panose="02010600030101010101" pitchFamily="2" charset="-122"/>
                <a:ea typeface="等线 Light" panose="02010600030101010101" pitchFamily="2" charset="-122"/>
              </a:rPr>
              <a:t>2</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a:solidFill>
                  <a:srgbClr val="2F5496"/>
                </a:solidFill>
                <a:latin typeface="等线 Light" panose="02010600030101010101" pitchFamily="2" charset="-122"/>
                <a:ea typeface="等线 Light" panose="02010600030101010101" pitchFamily="2" charset="-122"/>
              </a:rPr>
              <a:t>启用防御</a:t>
            </a:r>
            <a:r>
              <a:rPr lang="zh-CN" altLang="en-US" kern="100" dirty="0" smtClean="0">
                <a:solidFill>
                  <a:srgbClr val="2F5496"/>
                </a:solidFill>
                <a:latin typeface="等线 Light" panose="02010600030101010101" pitchFamily="2" charset="-122"/>
                <a:ea typeface="等线 Light" panose="02010600030101010101" pitchFamily="2" charset="-122"/>
              </a:rPr>
              <a:t>系统</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3</a:t>
            </a:r>
            <a:r>
              <a:rPr lang="en-US" altLang="zh-CN" kern="100" dirty="0">
                <a:solidFill>
                  <a:srgbClr val="2F5496"/>
                </a:solidFill>
                <a:latin typeface="Times New Roman" panose="02020603050405020304" pitchFamily="18" charset="0"/>
                <a:ea typeface="等线 Light" panose="02010600030101010101" pitchFamily="2" charset="-122"/>
              </a:rPr>
              <a:t>.</a:t>
            </a:r>
            <a:r>
              <a:rPr lang="zh-CN" altLang="en-US" kern="100" dirty="0">
                <a:solidFill>
                  <a:srgbClr val="2F5496"/>
                </a:solidFill>
                <a:latin typeface="等线 Light" panose="02010600030101010101" pitchFamily="2" charset="-122"/>
                <a:ea typeface="等线 Light" panose="02010600030101010101" pitchFamily="2" charset="-122"/>
              </a:rPr>
              <a:t>及时更新</a:t>
            </a:r>
            <a:r>
              <a:rPr lang="zh-CN" altLang="en-US" kern="100" dirty="0" smtClean="0">
                <a:solidFill>
                  <a:srgbClr val="2F5496"/>
                </a:solidFill>
                <a:latin typeface="等线 Light" panose="02010600030101010101" pitchFamily="2" charset="-122"/>
                <a:ea typeface="等线 Light" panose="02010600030101010101" pitchFamily="2" charset="-122"/>
              </a:rPr>
              <a:t>系统</a:t>
            </a:r>
            <a:endParaRPr lang="en-US" altLang="zh-CN" kern="100" dirty="0" smtClean="0">
              <a:solidFill>
                <a:srgbClr val="2F5496"/>
              </a:solidFill>
              <a:latin typeface="等线 Light" panose="02010600030101010101" pitchFamily="2" charset="-122"/>
              <a:ea typeface="等线 Light" panose="02010600030101010101" pitchFamily="2" charset="-122"/>
            </a:endParaRPr>
          </a:p>
          <a:p>
            <a:r>
              <a:rPr lang="en-US" altLang="zh-CN" kern="100" dirty="0">
                <a:solidFill>
                  <a:srgbClr val="2F5496"/>
                </a:solidFill>
                <a:latin typeface="等线 Light" panose="02010600030101010101" pitchFamily="2" charset="-122"/>
                <a:ea typeface="等线 Light" panose="02010600030101010101" pitchFamily="2" charset="-122"/>
              </a:rPr>
              <a:t>4. </a:t>
            </a:r>
            <a:r>
              <a:rPr lang="zh-CN" altLang="en-US" kern="100" dirty="0">
                <a:solidFill>
                  <a:srgbClr val="2F5496"/>
                </a:solidFill>
                <a:latin typeface="等线 Light" panose="02010600030101010101" pitchFamily="2" charset="-122"/>
                <a:ea typeface="等线 Light" panose="02010600030101010101" pitchFamily="2" charset="-122"/>
              </a:rPr>
              <a:t>停止不必要的服务</a:t>
            </a:r>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endParaRPr lang="zh-CN" altLang="en-US" kern="100" dirty="0">
              <a:solidFill>
                <a:srgbClr val="2F5496"/>
              </a:solidFill>
              <a:latin typeface="Times New Roman" panose="02020603050405020304" pitchFamily="18" charset="0"/>
              <a:ea typeface="等线 Light" panose="02010600030101010101" pitchFamily="2" charset="-122"/>
            </a:endParaRPr>
          </a:p>
          <a:p>
            <a:pPr marR="0" lvl="0" rtl="0"/>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 </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290002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baseline="0" dirty="0" smtClean="0">
                <a:solidFill>
                  <a:srgbClr val="2F5496"/>
                </a:solidFill>
                <a:latin typeface="等线 Light" panose="02010600030101010101" pitchFamily="2" charset="-122"/>
                <a:ea typeface="等线 Light" panose="02010600030101010101" pitchFamily="2" charset="-122"/>
              </a:rPr>
              <a:t>8.4.3</a:t>
            </a:r>
            <a:r>
              <a:rPr lang="zh-CN" altLang="en-US" b="0" i="0" u="none" strike="noStrike" baseline="0" dirty="0" smtClean="0">
                <a:solidFill>
                  <a:srgbClr val="2F5496"/>
                </a:solidFill>
                <a:latin typeface="等线 Light" panose="02010600030101010101" pitchFamily="2" charset="-122"/>
                <a:ea typeface="等线 Light" panose="02010600030101010101" pitchFamily="2" charset="-122"/>
              </a:rPr>
              <a:t>网络安全策略 </a:t>
            </a:r>
          </a:p>
        </p:txBody>
      </p:sp>
      <p:sp>
        <p:nvSpPr>
          <p:cNvPr id="3" name="文本占位符 2"/>
          <p:cNvSpPr>
            <a:spLocks noGrp="1"/>
          </p:cNvSpPr>
          <p:nvPr>
            <p:ph type="body" idx="1"/>
          </p:nvPr>
        </p:nvSpPr>
        <p:spPr/>
        <p:txBody>
          <a:bodyPr>
            <a:normAutofit/>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 IE</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浏览器的安全</a:t>
            </a:r>
          </a:p>
          <a:p>
            <a:pPr marR="0" lvl="1" rtl="0"/>
            <a:r>
              <a:rPr lang="zh-CN" altLang="en-US" b="1" i="0" u="none" strike="noStrike" kern="100" baseline="0" dirty="0" smtClean="0">
                <a:latin typeface="等线" panose="02010600030101010101" pitchFamily="2" charset="-122"/>
                <a:ea typeface="等线" panose="02010600030101010101" pitchFamily="2" charset="-122"/>
              </a:rPr>
              <a:t>首先，最好把</a:t>
            </a:r>
            <a:r>
              <a:rPr lang="en-US" altLang="zh-CN" b="1" i="0" u="none" strike="noStrike" kern="100" baseline="0" dirty="0" smtClean="0">
                <a:latin typeface="Times New Roman" panose="02020603050405020304" pitchFamily="18" charset="0"/>
                <a:ea typeface="方正书宋简体" panose="02000000000000000000" pitchFamily="2" charset="-122"/>
              </a:rPr>
              <a:t>IE</a:t>
            </a:r>
            <a:r>
              <a:rPr lang="zh-CN" altLang="en-US" b="1" i="0" u="none" strike="noStrike" kern="100" baseline="0" dirty="0" smtClean="0">
                <a:latin typeface="等线" panose="02010600030101010101" pitchFamily="2" charset="-122"/>
                <a:ea typeface="等线" panose="02010600030101010101" pitchFamily="2" charset="-122"/>
              </a:rPr>
              <a:t>浏览器升级到最新版本</a:t>
            </a:r>
          </a:p>
          <a:p>
            <a:pPr marR="0" lvl="1" rtl="0"/>
            <a:r>
              <a:rPr lang="zh-CN" altLang="en-US" b="1" i="0" u="none" strike="noStrike" kern="100" baseline="0" dirty="0" smtClean="0">
                <a:latin typeface="等线" panose="02010600030101010101" pitchFamily="2" charset="-122"/>
                <a:ea typeface="等线" panose="02010600030101010101" pitchFamily="2" charset="-122"/>
              </a:rPr>
              <a:t>第二，设置</a:t>
            </a:r>
            <a:r>
              <a:rPr lang="en-US" altLang="zh-CN" b="1" i="0" u="none" strike="noStrike" kern="100" baseline="0" dirty="0" smtClean="0">
                <a:latin typeface="等线" panose="02010600030101010101" pitchFamily="2" charset="-122"/>
                <a:ea typeface="等线" panose="02010600030101010101" pitchFamily="2" charset="-122"/>
              </a:rPr>
              <a:t>IE</a:t>
            </a:r>
            <a:r>
              <a:rPr lang="zh-CN" altLang="en-US" b="1" i="0" u="none" strike="noStrike" kern="100" baseline="0" dirty="0" smtClean="0">
                <a:latin typeface="等线" panose="02010600030101010101" pitchFamily="2" charset="-122"/>
                <a:ea typeface="等线" panose="02010600030101010101" pitchFamily="2" charset="-122"/>
              </a:rPr>
              <a:t>的安全级别</a:t>
            </a:r>
          </a:p>
          <a:p>
            <a:pPr marR="0" lvl="1" rtl="0"/>
            <a:r>
              <a:rPr lang="zh-CN" altLang="en-US" b="1" i="0" u="none" strike="noStrike" kern="100" baseline="0" dirty="0" smtClean="0">
                <a:latin typeface="等线" panose="02010600030101010101" pitchFamily="2" charset="-122"/>
                <a:ea typeface="等线" panose="02010600030101010101" pitchFamily="2" charset="-122"/>
              </a:rPr>
              <a:t>第三</a:t>
            </a:r>
            <a:r>
              <a:rPr lang="zh-CN" altLang="en-US" b="1" i="0" u="none" strike="noStrike" kern="100" baseline="0" dirty="0" smtClean="0">
                <a:latin typeface="等线" panose="02010600030101010101" pitchFamily="2" charset="-122"/>
                <a:ea typeface="等线" panose="02010600030101010101" pitchFamily="2" charset="-122"/>
              </a:rPr>
              <a:t>，屏蔽插件和脚本</a:t>
            </a:r>
          </a:p>
          <a:p>
            <a:pPr marR="0" lvl="1" rtl="0"/>
            <a:r>
              <a:rPr lang="zh-CN" altLang="en-US" b="1" i="0" u="none" strike="noStrike" kern="100" baseline="0" dirty="0" smtClean="0">
                <a:latin typeface="等线" panose="02010600030101010101" pitchFamily="2" charset="-122"/>
                <a:ea typeface="等线" panose="02010600030101010101" pitchFamily="2" charset="-122"/>
              </a:rPr>
              <a:t>第四，清除临时文件</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2.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网络共享设置的安全</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3.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使用</a:t>
            </a:r>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Web</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格式的电子邮件系统</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952654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8.5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移动互联网安全</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8.5.1</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移动互联网的安全</a:t>
            </a:r>
          </a:p>
          <a:p>
            <a:pPr marR="0" lvl="1" rtl="0"/>
            <a:r>
              <a:rPr lang="en-US" altLang="zh-CN" b="1" i="0" u="none" strike="noStrike" kern="100" baseline="0" dirty="0" smtClean="0">
                <a:latin typeface="等线" panose="02010600030101010101" pitchFamily="2" charset="-122"/>
                <a:ea typeface="等线" panose="02010600030101010101" pitchFamily="2" charset="-122"/>
              </a:rPr>
              <a:t>1. </a:t>
            </a:r>
            <a:r>
              <a:rPr lang="zh-CN" altLang="en-US" b="1" i="0" u="none" strike="noStrike" kern="100" baseline="0" dirty="0" smtClean="0">
                <a:latin typeface="等线" panose="02010600030101010101" pitchFamily="2" charset="-122"/>
                <a:ea typeface="等线" panose="02010600030101010101" pitchFamily="2" charset="-122"/>
              </a:rPr>
              <a:t>移动互联网存在的</a:t>
            </a:r>
            <a:r>
              <a:rPr lang="zh-CN" altLang="en-US" b="1" i="0" u="none" strike="noStrike" kern="100" baseline="0" dirty="0" smtClean="0">
                <a:latin typeface="等线" panose="02010600030101010101" pitchFamily="2" charset="-122"/>
                <a:ea typeface="等线" panose="02010600030101010101" pitchFamily="2" charset="-122"/>
              </a:rPr>
              <a:t>问题</a:t>
            </a:r>
            <a:endParaRPr lang="en-US" altLang="zh-CN" b="1" i="0" u="none" strike="noStrike" kern="100" baseline="0" dirty="0" smtClean="0">
              <a:latin typeface="等线" panose="02010600030101010101" pitchFamily="2" charset="-122"/>
              <a:ea typeface="等线" panose="02010600030101010101" pitchFamily="2" charset="-122"/>
            </a:endParaRPr>
          </a:p>
          <a:p>
            <a:pPr lvl="1"/>
            <a:r>
              <a:rPr lang="en-US" altLang="zh-CN" b="1" kern="100" dirty="0">
                <a:latin typeface="等线" panose="02010600030101010101" pitchFamily="2" charset="-122"/>
                <a:ea typeface="等线" panose="02010600030101010101" pitchFamily="2" charset="-122"/>
              </a:rPr>
              <a:t>2</a:t>
            </a:r>
            <a:r>
              <a:rPr lang="en-US" altLang="zh-CN" b="1" kern="100" dirty="0">
                <a:latin typeface="Times New Roman" panose="02020603050405020304" pitchFamily="18" charset="0"/>
                <a:ea typeface="等线" panose="02010600030101010101" pitchFamily="2" charset="-122"/>
              </a:rPr>
              <a:t>.</a:t>
            </a:r>
            <a:r>
              <a:rPr lang="zh-CN" altLang="en-US" b="1" kern="100" dirty="0">
                <a:latin typeface="等线" panose="02010600030101010101" pitchFamily="2" charset="-122"/>
                <a:ea typeface="等线" panose="02010600030101010101" pitchFamily="2" charset="-122"/>
              </a:rPr>
              <a:t> 移动互联网安全风险及防范建议</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）短信链接</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）应用安装</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SIM</a:t>
            </a:r>
            <a:r>
              <a:rPr lang="zh-CN" altLang="en-US" b="1" kern="100" dirty="0">
                <a:latin typeface="Arial" panose="020B0604020202020204" pitchFamily="34" charset="0"/>
                <a:ea typeface="黑体" panose="02010609060101010101" pitchFamily="49" charset="-122"/>
              </a:rPr>
              <a:t>卡安全</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）号码注销：</a:t>
            </a: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1" rtl="0"/>
            <a:endParaRPr lang="zh-CN" altLang="en-US" b="1" i="0" u="none" strike="noStrike" kern="100"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2210549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a:solidFill>
                  <a:srgbClr val="2F5496"/>
                </a:solidFill>
                <a:latin typeface="等线 Light" panose="02010600030101010101" pitchFamily="2" charset="-122"/>
                <a:ea typeface="等线 Light" panose="02010600030101010101" pitchFamily="2" charset="-122"/>
              </a:rPr>
              <a:t>8.5.2</a:t>
            </a:r>
            <a:r>
              <a:rPr lang="zh-CN" altLang="en-US" kern="100" dirty="0">
                <a:solidFill>
                  <a:srgbClr val="2F5496"/>
                </a:solidFill>
                <a:latin typeface="等线 Light" panose="02010600030101010101" pitchFamily="2" charset="-122"/>
                <a:ea typeface="等线 Light" panose="02010600030101010101" pitchFamily="2" charset="-122"/>
              </a:rPr>
              <a:t>手机安全 </a:t>
            </a:r>
            <a:endParaRPr lang="zh-CN" altLang="en-US" b="0" i="0" u="none" strike="noStrike" kern="100" baseline="0" dirty="0" smtClean="0">
              <a:solidFill>
                <a:prstClr val="black"/>
              </a:solidFill>
              <a:latin typeface="Times New Roman" panose="02020603050405020304" pitchFamily="18" charset="0"/>
              <a:ea typeface="方正书宋简体" panose="02000000000000000000" pitchFamily="2" charset="-122"/>
            </a:endParaRPr>
          </a:p>
        </p:txBody>
      </p:sp>
      <p:sp>
        <p:nvSpPr>
          <p:cNvPr id="3" name="文本占位符 2"/>
          <p:cNvSpPr>
            <a:spLocks noGrp="1"/>
          </p:cNvSpPr>
          <p:nvPr>
            <p:ph type="body" idx="1"/>
          </p:nvPr>
        </p:nvSpPr>
        <p:spPr>
          <a:xfrm>
            <a:off x="1097280" y="1845733"/>
            <a:ext cx="10058400" cy="4666277"/>
          </a:xfrm>
        </p:spPr>
        <p:txBody>
          <a:bodyPr>
            <a:normAutofit fontScale="92500" lnSpcReduction="10000"/>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智能手机安全防范</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2.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智能手机的安全保密威胁</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）信道攻击。：</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）硬件攻击：</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3</a:t>
            </a:r>
            <a:r>
              <a:rPr lang="zh-CN" altLang="en-US" b="1" i="0" u="none" strike="noStrike" kern="100" baseline="0" dirty="0" smtClean="0">
                <a:latin typeface="Arial" panose="020B0604020202020204" pitchFamily="34" charset="0"/>
                <a:ea typeface="黑体" panose="02010609060101010101" pitchFamily="49" charset="-122"/>
              </a:rPr>
              <a:t>）软件攻击：</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3.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手机泄密后果</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）通话内容外泄。</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）敏感数据外泄。</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3</a:t>
            </a:r>
            <a:r>
              <a:rPr lang="zh-CN" altLang="en-US" b="1" i="0" u="none" strike="noStrike" kern="100" baseline="0" dirty="0" smtClean="0">
                <a:latin typeface="Arial" panose="020B0604020202020204" pitchFamily="34" charset="0"/>
                <a:ea typeface="黑体" panose="02010609060101010101" pitchFamily="49" charset="-122"/>
              </a:rPr>
              <a:t>）“摆渡”攻击窃密。</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4</a:t>
            </a:r>
            <a:r>
              <a:rPr lang="zh-CN" altLang="en-US" b="1" i="0" u="none" strike="noStrike" kern="100" baseline="0" dirty="0" smtClean="0">
                <a:latin typeface="Arial" panose="020B0604020202020204" pitchFamily="34" charset="0"/>
                <a:ea typeface="黑体" panose="02010609060101010101" pitchFamily="49" charset="-122"/>
              </a:rPr>
              <a:t>）暴露所在位置。</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5</a:t>
            </a:r>
            <a:r>
              <a:rPr lang="zh-CN" altLang="en-US" b="1" i="0" u="none" strike="noStrike" kern="100" baseline="0" dirty="0" smtClean="0">
                <a:latin typeface="Arial" panose="020B0604020202020204" pitchFamily="34" charset="0"/>
                <a:ea typeface="黑体" panose="02010609060101010101" pitchFamily="49" charset="-122"/>
              </a:rPr>
              <a:t>）录音拍照泄密。</a:t>
            </a:r>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4181347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8.5.3</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手机安全防范 </a:t>
            </a:r>
          </a:p>
        </p:txBody>
      </p:sp>
      <p:sp>
        <p:nvSpPr>
          <p:cNvPr id="3" name="文本占位符 2"/>
          <p:cNvSpPr>
            <a:spLocks noGrp="1"/>
          </p:cNvSpPr>
          <p:nvPr>
            <p:ph type="body" idx="1"/>
          </p:nvPr>
        </p:nvSpPr>
        <p:spPr>
          <a:xfrm>
            <a:off x="1097280" y="1845734"/>
            <a:ext cx="10058400" cy="4592136"/>
          </a:xfrm>
        </p:spPr>
        <p:txBody>
          <a:bodyPr>
            <a:normAutofit fontScale="77500" lnSpcReduction="20000"/>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防范措施</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）遵章守纪。</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）严防病毒。</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3</a:t>
            </a:r>
            <a:r>
              <a:rPr lang="zh-CN" altLang="en-US" b="1" i="0" u="none" strike="noStrike" kern="100" baseline="0" dirty="0" smtClean="0">
                <a:latin typeface="Arial" panose="020B0604020202020204" pitchFamily="34" charset="0"/>
                <a:ea typeface="黑体" panose="02010609060101010101" pitchFamily="49" charset="-122"/>
              </a:rPr>
              <a:t>）技术防范。</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4</a:t>
            </a:r>
            <a:r>
              <a:rPr lang="zh-CN" altLang="en-US" b="1" i="0" u="none" strike="noStrike" kern="100" baseline="0" dirty="0" smtClean="0">
                <a:latin typeface="Arial" panose="020B0604020202020204" pitchFamily="34" charset="0"/>
                <a:ea typeface="黑体" panose="02010609060101010101" pitchFamily="49" charset="-122"/>
              </a:rPr>
              <a:t>）自我保护。</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2.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防止感染手机病毒 </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）不随意下载手机应用。</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）不轻易打开收到的信息。</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3</a:t>
            </a:r>
            <a:r>
              <a:rPr lang="zh-CN" altLang="en-US" b="1" i="0" u="none" strike="noStrike" kern="100" baseline="0" dirty="0" smtClean="0">
                <a:latin typeface="Arial" panose="020B0604020202020204" pitchFamily="34" charset="0"/>
                <a:ea typeface="黑体" panose="02010609060101010101" pitchFamily="49" charset="-122"/>
              </a:rPr>
              <a:t>）不添加陌生的微信或</a:t>
            </a:r>
            <a:r>
              <a:rPr lang="en-US" altLang="zh-CN" b="1" i="0" u="none" strike="noStrike" kern="100" baseline="0" dirty="0" smtClean="0">
                <a:latin typeface="Arial" panose="020B0604020202020204" pitchFamily="34" charset="0"/>
                <a:ea typeface="黑体" panose="02010609060101010101" pitchFamily="49" charset="-122"/>
              </a:rPr>
              <a:t>QQ</a:t>
            </a:r>
            <a:r>
              <a:rPr lang="zh-CN" altLang="en-US" b="1" i="0" u="none" strike="noStrike" kern="100" baseline="0" dirty="0" smtClean="0">
                <a:latin typeface="Arial" panose="020B0604020202020204" pitchFamily="34" charset="0"/>
                <a:ea typeface="黑体" panose="02010609060101010101" pitchFamily="49" charset="-122"/>
              </a:rPr>
              <a:t>好友。</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4</a:t>
            </a:r>
            <a:r>
              <a:rPr lang="zh-CN" altLang="en-US" b="1" i="0" u="none" strike="noStrike" kern="100" baseline="0" dirty="0" smtClean="0">
                <a:latin typeface="Arial" panose="020B0604020202020204" pitchFamily="34" charset="0"/>
                <a:ea typeface="黑体" panose="02010609060101010101" pitchFamily="49" charset="-122"/>
              </a:rPr>
              <a:t>）不随意连接陌生</a:t>
            </a:r>
            <a:r>
              <a:rPr lang="en-US" altLang="zh-CN" b="1" i="0" u="none" strike="noStrike" kern="100" baseline="0" dirty="0" err="1" smtClean="0">
                <a:latin typeface="Arial" panose="020B0604020202020204" pitchFamily="34" charset="0"/>
                <a:ea typeface="黑体" panose="02010609060101010101" pitchFamily="49" charset="-122"/>
              </a:rPr>
              <a:t>WiFi</a:t>
            </a:r>
            <a:r>
              <a:rPr lang="zh-CN" altLang="en-US" b="1" i="0" u="none" strike="noStrike" kern="100" baseline="0" dirty="0" smtClean="0">
                <a:latin typeface="Arial" panose="020B0604020202020204" pitchFamily="34" charset="0"/>
                <a:ea typeface="黑体" panose="02010609060101010101" pitchFamily="49" charset="-122"/>
              </a:rPr>
              <a:t>。</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5</a:t>
            </a:r>
            <a:r>
              <a:rPr lang="zh-CN" altLang="en-US" b="1" i="0" u="none" strike="noStrike" kern="100" baseline="0" dirty="0" smtClean="0">
                <a:latin typeface="Arial" panose="020B0604020202020204" pitchFamily="34" charset="0"/>
                <a:ea typeface="黑体" panose="02010609060101010101" pitchFamily="49" charset="-122"/>
              </a:rPr>
              <a:t>）安装安全防护软件。</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3.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手机快捷支付需谨慎，密码安全防范要留心</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）快捷支付不安全。</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）安全防范须留心。</a:t>
            </a:r>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623250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8.6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电子商务和电子政务安全</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
        <p:nvSpPr>
          <p:cNvPr id="3" name="文本占位符 2"/>
          <p:cNvSpPr>
            <a:spLocks noGrp="1"/>
          </p:cNvSpPr>
          <p:nvPr>
            <p:ph type="body" idx="1"/>
          </p:nvPr>
        </p:nvSpPr>
        <p:spPr>
          <a:xfrm>
            <a:off x="1097280" y="1845733"/>
            <a:ext cx="10058400" cy="4468569"/>
          </a:xfrm>
        </p:spPr>
        <p:txBody>
          <a:bodyPr>
            <a:normAutofit fontScale="92500" lnSpcReduction="10000"/>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8.6.1</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电子商务安全 </a:t>
            </a:r>
          </a:p>
          <a:p>
            <a:pPr marR="0" lvl="1" rtl="0"/>
            <a:r>
              <a:rPr lang="en-US" altLang="zh-CN" b="1" i="0" u="none" strike="noStrike" kern="100" baseline="0" dirty="0" smtClean="0">
                <a:latin typeface="等线" panose="02010600030101010101" pitchFamily="2" charset="-122"/>
                <a:ea typeface="等线" panose="02010600030101010101" pitchFamily="2" charset="-122"/>
              </a:rPr>
              <a:t>1. </a:t>
            </a:r>
            <a:r>
              <a:rPr lang="zh-CN" altLang="en-US" b="1" i="0" u="none" strike="noStrike" kern="100" baseline="0" dirty="0" smtClean="0">
                <a:latin typeface="等线" panose="02010600030101010101" pitchFamily="2" charset="-122"/>
                <a:ea typeface="等线" panose="02010600030101010101" pitchFamily="2" charset="-122"/>
              </a:rPr>
              <a:t>电子商务概述</a:t>
            </a:r>
          </a:p>
          <a:p>
            <a:pPr marR="0" lvl="1" rtl="0"/>
            <a:r>
              <a:rPr lang="en-US" altLang="zh-CN" b="1" i="0" u="none" strike="noStrike" kern="100" baseline="0" dirty="0" smtClean="0">
                <a:latin typeface="等线" panose="02010600030101010101" pitchFamily="2" charset="-122"/>
                <a:ea typeface="等线" panose="02010600030101010101" pitchFamily="2" charset="-122"/>
              </a:rPr>
              <a:t>2. </a:t>
            </a:r>
            <a:r>
              <a:rPr lang="zh-CN" altLang="en-US" b="1" i="0" u="none" strike="noStrike" kern="100" baseline="0" dirty="0" smtClean="0">
                <a:latin typeface="等线" panose="02010600030101010101" pitchFamily="2" charset="-122"/>
                <a:ea typeface="等线" panose="02010600030101010101" pitchFamily="2" charset="-122"/>
              </a:rPr>
              <a:t>电子商务的安全性要求</a:t>
            </a:r>
          </a:p>
          <a:p>
            <a:pPr marR="0" lvl="2" rtl="0"/>
            <a:r>
              <a:rPr lang="zh-CN" altLang="en-US" b="1" i="0" u="none" strike="noStrike" kern="100" baseline="0" dirty="0" smtClean="0">
                <a:latin typeface="宋体f宋简体w."/>
              </a:rPr>
              <a:t>（</a:t>
            </a:r>
            <a:r>
              <a:rPr lang="en-US" altLang="zh-CN" b="1" i="0" u="none" strike="noStrike" kern="100" baseline="0" dirty="0" smtClean="0">
                <a:latin typeface="Times New Roman" panose="02020603050405020304" pitchFamily="18" charset="0"/>
              </a:rPr>
              <a:t>1</a:t>
            </a:r>
            <a:r>
              <a:rPr lang="zh-CN" altLang="en-US" b="1" i="0" u="none" strike="noStrike" kern="100" baseline="0" dirty="0" smtClean="0">
                <a:latin typeface="宋体f宋简体w."/>
              </a:rPr>
              <a:t>）</a:t>
            </a:r>
            <a:r>
              <a:rPr lang="zh-CN" altLang="en-US" b="1" i="0" u="none" strike="noStrike" kern="100" baseline="0" dirty="0" smtClean="0">
                <a:latin typeface="Arial" panose="020B0604020202020204" pitchFamily="34" charset="0"/>
                <a:ea typeface="黑体" panose="02010609060101010101" pitchFamily="49" charset="-122"/>
              </a:rPr>
              <a:t>交易前交易双方身份的认证问题</a:t>
            </a:r>
          </a:p>
          <a:p>
            <a:pPr marR="0" lvl="2" rtl="0"/>
            <a:r>
              <a:rPr lang="zh-CN" altLang="en-US" b="1" i="0" u="none" strike="noStrike" kern="100" baseline="0" dirty="0" smtClean="0">
                <a:latin typeface="宋体f宋简体w."/>
              </a:rPr>
              <a:t>（</a:t>
            </a:r>
            <a:r>
              <a:rPr lang="en-US" altLang="zh-CN" b="1" i="0" u="none" strike="noStrike" kern="100" baseline="0" dirty="0" smtClean="0">
                <a:latin typeface="Times New Roman" panose="02020603050405020304" pitchFamily="18" charset="0"/>
              </a:rPr>
              <a:t>2</a:t>
            </a:r>
            <a:r>
              <a:rPr lang="zh-CN" altLang="en-US" b="1" i="0" u="none" strike="noStrike" kern="100" baseline="0" dirty="0" smtClean="0">
                <a:latin typeface="宋体f宋简体w."/>
              </a:rPr>
              <a:t>）</a:t>
            </a:r>
            <a:r>
              <a:rPr lang="zh-CN" altLang="en-US" b="1" i="0" u="none" strike="noStrike" kern="100" baseline="0" dirty="0" smtClean="0">
                <a:latin typeface="Arial" panose="020B0604020202020204" pitchFamily="34" charset="0"/>
                <a:ea typeface="黑体" panose="02010609060101010101" pitchFamily="49" charset="-122"/>
              </a:rPr>
              <a:t>交易中电子合同的法律效力问题以及完整性、保密性问题</a:t>
            </a:r>
          </a:p>
          <a:p>
            <a:pPr marR="0" lvl="2" rtl="0"/>
            <a:r>
              <a:rPr lang="zh-CN" altLang="en-US" b="1" i="0" u="none" strike="noStrike" kern="100" baseline="0" dirty="0" smtClean="0">
                <a:latin typeface="宋体f宋简体w."/>
              </a:rPr>
              <a:t>（</a:t>
            </a:r>
            <a:r>
              <a:rPr lang="en-US" altLang="zh-CN" b="1" i="0" u="none" strike="noStrike" kern="100" baseline="0" dirty="0" smtClean="0">
                <a:latin typeface="Times New Roman" panose="02020603050405020304" pitchFamily="18" charset="0"/>
              </a:rPr>
              <a:t>3</a:t>
            </a:r>
            <a:r>
              <a:rPr lang="zh-CN" altLang="en-US" b="1" i="0" u="none" strike="noStrike" kern="100" baseline="0" dirty="0" smtClean="0">
                <a:latin typeface="宋体f宋简体w."/>
              </a:rPr>
              <a:t>）</a:t>
            </a:r>
            <a:r>
              <a:rPr lang="zh-CN" altLang="en-US" b="1" i="0" u="none" strike="noStrike" kern="100" baseline="0" dirty="0" smtClean="0">
                <a:latin typeface="Arial" panose="020B0604020202020204" pitchFamily="34" charset="0"/>
                <a:ea typeface="黑体" panose="02010609060101010101" pitchFamily="49" charset="-122"/>
              </a:rPr>
              <a:t>交易后电子记录的证据力问题</a:t>
            </a:r>
          </a:p>
          <a:p>
            <a:pPr marR="0" lvl="1" rtl="0"/>
            <a:r>
              <a:rPr lang="en-US" altLang="zh-CN" b="1" i="0" u="none" strike="noStrike" kern="100" baseline="0" dirty="0" smtClean="0">
                <a:latin typeface="等线" panose="02010600030101010101" pitchFamily="2" charset="-122"/>
                <a:ea typeface="等线" panose="02010600030101010101" pitchFamily="2" charset="-122"/>
              </a:rPr>
              <a:t>3. </a:t>
            </a:r>
            <a:r>
              <a:rPr lang="zh-CN" altLang="en-US" b="1" i="0" u="none" strike="noStrike" kern="100" baseline="0" dirty="0" smtClean="0">
                <a:latin typeface="等线" panose="02010600030101010101" pitchFamily="2" charset="-122"/>
                <a:ea typeface="等线" panose="02010600030101010101" pitchFamily="2" charset="-122"/>
              </a:rPr>
              <a:t>电子商务采用的主要安全技术</a:t>
            </a:r>
          </a:p>
          <a:p>
            <a:pPr marR="0" lvl="2" rtl="0"/>
            <a:r>
              <a:rPr lang="zh-CN" altLang="en-US" b="1" i="0" u="none" strike="noStrike" kern="100" baseline="0" dirty="0" smtClean="0">
                <a:latin typeface="宋体f宋简体w."/>
              </a:rPr>
              <a:t>（</a:t>
            </a:r>
            <a:r>
              <a:rPr lang="en-US" altLang="zh-CN" b="1" i="0" u="none" strike="noStrike" kern="100" baseline="0" dirty="0" smtClean="0">
                <a:latin typeface="Times New Roman" panose="02020603050405020304" pitchFamily="18" charset="0"/>
              </a:rPr>
              <a:t>1</a:t>
            </a:r>
            <a:r>
              <a:rPr lang="zh-CN" altLang="en-US" b="1" i="0" u="none" strike="noStrike" kern="100" baseline="0" dirty="0" smtClean="0">
                <a:latin typeface="宋体f宋简体w."/>
              </a:rPr>
              <a:t>）</a:t>
            </a:r>
            <a:r>
              <a:rPr lang="zh-CN" altLang="en-US" b="1" i="0" u="none" strike="noStrike" kern="100" baseline="0" dirty="0" smtClean="0">
                <a:latin typeface="Arial" panose="020B0604020202020204" pitchFamily="34" charset="0"/>
                <a:ea typeface="黑体" panose="02010609060101010101" pitchFamily="49" charset="-122"/>
              </a:rPr>
              <a:t>加密</a:t>
            </a:r>
            <a:r>
              <a:rPr lang="zh-CN" altLang="en-US" b="1" i="0" u="none" strike="noStrike" kern="100" baseline="0" dirty="0" smtClean="0">
                <a:latin typeface="Arial" panose="020B0604020202020204" pitchFamily="34" charset="0"/>
                <a:ea typeface="黑体" panose="02010609060101010101" pitchFamily="49" charset="-122"/>
              </a:rPr>
              <a:t>技术</a:t>
            </a:r>
            <a:r>
              <a:rPr lang="en-US" altLang="zh-CN" b="1" i="0" u="none" strike="noStrike" kern="100" baseline="0" dirty="0" smtClean="0">
                <a:latin typeface="Arial" panose="020B0604020202020204" pitchFamily="34" charset="0"/>
                <a:ea typeface="黑体" panose="02010609060101010101" pitchFamily="49" charset="-122"/>
              </a:rPr>
              <a:t>			</a:t>
            </a:r>
            <a:r>
              <a:rPr lang="zh-CN" altLang="en-US" b="1" i="0" u="none" strike="noStrike" kern="100" baseline="0" dirty="0" smtClean="0">
                <a:latin typeface="宋体f宋简体w."/>
              </a:rPr>
              <a:t>（</a:t>
            </a:r>
            <a:r>
              <a:rPr lang="en-US" altLang="zh-CN" b="1" i="0" u="none" strike="noStrike" kern="100" baseline="0" dirty="0" smtClean="0">
                <a:latin typeface="Times New Roman" panose="02020603050405020304" pitchFamily="18" charset="0"/>
              </a:rPr>
              <a:t>2</a:t>
            </a:r>
            <a:r>
              <a:rPr lang="zh-CN" altLang="en-US" b="1" i="0" u="none" strike="noStrike" kern="100" baseline="0" dirty="0" smtClean="0">
                <a:latin typeface="宋体f宋简体w."/>
              </a:rPr>
              <a:t>）</a:t>
            </a:r>
            <a:r>
              <a:rPr lang="zh-CN" altLang="en-US" b="1" i="0" u="none" strike="noStrike" kern="100" baseline="0" dirty="0" smtClean="0">
                <a:latin typeface="Arial" panose="020B0604020202020204" pitchFamily="34" charset="0"/>
                <a:ea typeface="黑体" panose="02010609060101010101" pitchFamily="49" charset="-122"/>
              </a:rPr>
              <a:t>数字签名</a:t>
            </a:r>
          </a:p>
          <a:p>
            <a:pPr marR="0" lvl="2" rtl="0"/>
            <a:r>
              <a:rPr lang="zh-CN" altLang="en-US" b="1" i="0" u="none" strike="noStrike" kern="100" baseline="0" dirty="0" smtClean="0">
                <a:latin typeface="宋体f宋简体w."/>
              </a:rPr>
              <a:t>（</a:t>
            </a:r>
            <a:r>
              <a:rPr lang="en-US" altLang="zh-CN" b="1" i="0" u="none" strike="noStrike" kern="100" baseline="0" dirty="0" smtClean="0">
                <a:latin typeface="Times New Roman" panose="02020603050405020304" pitchFamily="18" charset="0"/>
              </a:rPr>
              <a:t>3</a:t>
            </a:r>
            <a:r>
              <a:rPr lang="zh-CN" altLang="en-US" b="1" i="0" u="none" strike="noStrike" kern="100" baseline="0" dirty="0" smtClean="0">
                <a:latin typeface="宋体f宋简体w."/>
              </a:rPr>
              <a:t>）</a:t>
            </a:r>
            <a:r>
              <a:rPr lang="zh-CN" altLang="en-US" b="1" i="0" u="none" strike="noStrike" kern="100" baseline="0" dirty="0" smtClean="0">
                <a:latin typeface="Arial" panose="020B0604020202020204" pitchFamily="34" charset="0"/>
                <a:ea typeface="黑体" panose="02010609060101010101" pitchFamily="49" charset="-122"/>
              </a:rPr>
              <a:t>认证</a:t>
            </a:r>
            <a:r>
              <a:rPr lang="zh-CN" altLang="en-US" b="1" i="0" u="none" strike="noStrike" kern="100" baseline="0" dirty="0" smtClean="0">
                <a:latin typeface="Arial" panose="020B0604020202020204" pitchFamily="34" charset="0"/>
                <a:ea typeface="黑体" panose="02010609060101010101" pitchFamily="49" charset="-122"/>
              </a:rPr>
              <a:t>中心</a:t>
            </a:r>
            <a:r>
              <a:rPr lang="en-US" altLang="zh-CN" b="1" i="0" u="none" strike="noStrike" kern="100" baseline="0" dirty="0" smtClean="0">
                <a:latin typeface="Arial" panose="020B0604020202020204" pitchFamily="34" charset="0"/>
                <a:ea typeface="黑体" panose="02010609060101010101" pitchFamily="49" charset="-122"/>
              </a:rPr>
              <a:t>			</a:t>
            </a:r>
            <a:r>
              <a:rPr lang="zh-CN" altLang="en-US" b="1" i="0" u="none" strike="noStrike" kern="100" baseline="0" dirty="0" smtClean="0">
                <a:latin typeface="宋体f宋简体w."/>
                <a:ea typeface="黑体" panose="02010609060101010101" pitchFamily="49" charset="-122"/>
              </a:rPr>
              <a:t>（</a:t>
            </a:r>
            <a:r>
              <a:rPr lang="en-US" altLang="zh-CN" b="1" i="0" u="none" strike="noStrike" kern="100" baseline="0" dirty="0" smtClean="0">
                <a:latin typeface="Times New Roman" panose="02020603050405020304" pitchFamily="18" charset="0"/>
                <a:ea typeface="黑体" panose="02010609060101010101" pitchFamily="49" charset="-122"/>
              </a:rPr>
              <a:t>4</a:t>
            </a:r>
            <a:r>
              <a:rPr lang="zh-CN" altLang="en-US" b="1" i="0" u="none" strike="noStrike" kern="100" baseline="0" dirty="0" smtClean="0">
                <a:latin typeface="宋体f宋简体w."/>
                <a:ea typeface="黑体" panose="02010609060101010101" pitchFamily="49" charset="-122"/>
              </a:rPr>
              <a:t>）</a:t>
            </a:r>
            <a:r>
              <a:rPr lang="zh-CN" altLang="en-US" b="1" i="0" u="none" strike="noStrike" kern="100" baseline="0" dirty="0" smtClean="0">
                <a:latin typeface="Arial" panose="020B0604020202020204" pitchFamily="34" charset="0"/>
                <a:ea typeface="黑体" panose="02010609060101010101" pitchFamily="49" charset="-122"/>
              </a:rPr>
              <a:t>安全套接层协议</a:t>
            </a:r>
            <a:r>
              <a:rPr lang="zh-CN" altLang="en-US" b="1" i="0" u="none" strike="noStrike" kern="100" baseline="0" dirty="0" smtClean="0">
                <a:latin typeface="宋体f宋简体w."/>
                <a:ea typeface="黑体" panose="02010609060101010101" pitchFamily="49" charset="-122"/>
              </a:rPr>
              <a:t>（</a:t>
            </a:r>
            <a:r>
              <a:rPr lang="en-US" altLang="zh-CN" b="1" i="0" u="none" strike="noStrike" kern="100" baseline="0" dirty="0" smtClean="0">
                <a:latin typeface="Times New Roman" panose="02020603050405020304" pitchFamily="18" charset="0"/>
                <a:ea typeface="黑体" panose="02010609060101010101" pitchFamily="49" charset="-122"/>
              </a:rPr>
              <a:t>SSL</a:t>
            </a:r>
            <a:r>
              <a:rPr lang="zh-CN" altLang="en-US" b="1" i="0" u="none" strike="noStrike" kern="100" baseline="0" dirty="0" smtClean="0">
                <a:latin typeface="宋体f宋简体w."/>
                <a:ea typeface="黑体" panose="02010609060101010101" pitchFamily="49" charset="-122"/>
              </a:rPr>
              <a:t>）</a:t>
            </a:r>
          </a:p>
          <a:p>
            <a:pPr marR="0" lvl="2" rtl="0"/>
            <a:r>
              <a:rPr lang="zh-CN" altLang="en-US" b="1" i="0" u="none" strike="noStrike" kern="100" baseline="0" dirty="0" smtClean="0">
                <a:latin typeface="宋体f宋简体w."/>
                <a:ea typeface="黑体" panose="02010609060101010101" pitchFamily="49" charset="-122"/>
              </a:rPr>
              <a:t>（</a:t>
            </a:r>
            <a:r>
              <a:rPr lang="en-US" altLang="zh-CN" b="1" i="0" u="none" strike="noStrike" kern="100" baseline="0" dirty="0" smtClean="0">
                <a:latin typeface="Times New Roman" panose="02020603050405020304" pitchFamily="18" charset="0"/>
                <a:ea typeface="黑体" panose="02010609060101010101" pitchFamily="49" charset="-122"/>
              </a:rPr>
              <a:t>5</a:t>
            </a:r>
            <a:r>
              <a:rPr lang="zh-CN" altLang="en-US" b="1" i="0" u="none" strike="noStrike" kern="100" baseline="0" dirty="0" smtClean="0">
                <a:latin typeface="宋体f宋简体w."/>
                <a:ea typeface="黑体" panose="02010609060101010101" pitchFamily="49" charset="-122"/>
              </a:rPr>
              <a:t>）</a:t>
            </a:r>
            <a:r>
              <a:rPr lang="zh-CN" altLang="en-US" b="1" i="0" u="none" strike="noStrike" kern="100" baseline="0" dirty="0" smtClean="0">
                <a:latin typeface="Arial" panose="020B0604020202020204" pitchFamily="34" charset="0"/>
                <a:ea typeface="黑体" panose="02010609060101010101" pitchFamily="49" charset="-122"/>
              </a:rPr>
              <a:t>安全电子交易规范</a:t>
            </a:r>
            <a:r>
              <a:rPr lang="zh-CN" altLang="en-US" b="1" i="0" u="none" strike="noStrike" kern="100" baseline="0" dirty="0" smtClean="0">
                <a:latin typeface="宋体f宋简体w."/>
                <a:ea typeface="黑体" panose="02010609060101010101" pitchFamily="49" charset="-122"/>
              </a:rPr>
              <a:t>（</a:t>
            </a:r>
            <a:r>
              <a:rPr lang="en-US" altLang="zh-CN" b="1" i="0" u="none" strike="noStrike" kern="100" baseline="0" dirty="0" smtClean="0">
                <a:latin typeface="Times New Roman" panose="02020603050405020304" pitchFamily="18" charset="0"/>
                <a:ea typeface="黑体" panose="02010609060101010101" pitchFamily="49" charset="-122"/>
              </a:rPr>
              <a:t>SET</a:t>
            </a:r>
            <a:r>
              <a:rPr lang="zh-CN" altLang="en-US" b="1" i="0" u="none" strike="noStrike" kern="100" baseline="0" dirty="0" smtClean="0">
                <a:latin typeface="宋体f宋简体w."/>
                <a:ea typeface="黑体" panose="02010609060101010101" pitchFamily="49" charset="-122"/>
              </a:rPr>
              <a:t>）</a:t>
            </a:r>
            <a:r>
              <a:rPr lang="en-US" altLang="zh-CN" b="1" i="0" u="none" strike="noStrike" kern="100" baseline="0" dirty="0" smtClean="0">
                <a:latin typeface="宋体f宋简体w."/>
                <a:ea typeface="黑体" panose="02010609060101010101" pitchFamily="49" charset="-122"/>
              </a:rPr>
              <a:t>	</a:t>
            </a:r>
            <a:r>
              <a:rPr lang="zh-CN" altLang="en-US" b="1" i="0" u="none" strike="noStrike" kern="100" baseline="0" dirty="0" smtClean="0">
                <a:latin typeface="宋体f宋简体w."/>
                <a:ea typeface="黑体" panose="02010609060101010101" pitchFamily="49" charset="-122"/>
              </a:rPr>
              <a:t>（</a:t>
            </a:r>
            <a:r>
              <a:rPr lang="en-US" altLang="zh-CN" b="1" i="0" u="none" strike="noStrike" kern="100" baseline="0" dirty="0" smtClean="0">
                <a:latin typeface="Times New Roman" panose="02020603050405020304" pitchFamily="18" charset="0"/>
                <a:ea typeface="黑体" panose="02010609060101010101" pitchFamily="49" charset="-122"/>
              </a:rPr>
              <a:t>6</a:t>
            </a:r>
            <a:r>
              <a:rPr lang="zh-CN" altLang="en-US" b="1" i="0" u="none" strike="noStrike" kern="100" baseline="0" dirty="0" smtClean="0">
                <a:latin typeface="宋体f宋简体w."/>
                <a:ea typeface="黑体" panose="02010609060101010101" pitchFamily="49" charset="-122"/>
              </a:rPr>
              <a:t>）</a:t>
            </a:r>
            <a:r>
              <a:rPr lang="en-US" altLang="zh-CN" b="1" i="0" u="none" strike="noStrike" kern="100" baseline="0" dirty="0" smtClean="0">
                <a:latin typeface="Times New Roman" panose="02020603050405020304" pitchFamily="18" charset="0"/>
                <a:ea typeface="黑体" panose="02010609060101010101" pitchFamily="49" charset="-122"/>
              </a:rPr>
              <a:t>Internet</a:t>
            </a:r>
            <a:r>
              <a:rPr lang="zh-CN" altLang="en-US" b="1" i="0" u="none" strike="noStrike" kern="100" baseline="0" dirty="0" smtClean="0">
                <a:latin typeface="Arial" panose="020B0604020202020204" pitchFamily="34" charset="0"/>
                <a:ea typeface="黑体" panose="02010609060101010101" pitchFamily="49" charset="-122"/>
              </a:rPr>
              <a:t>电子邮件的安全协议</a:t>
            </a:r>
            <a:endParaRPr lang="zh-CN" altLang="en-US" b="1" i="0" u="none" strike="noStrike" kern="100" baseline="0" dirty="0" smtClean="0">
              <a:solidFill>
                <a:prstClr val="black"/>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3175156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8.6.2</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电子政务安全 </a:t>
            </a:r>
          </a:p>
        </p:txBody>
      </p:sp>
      <p:sp>
        <p:nvSpPr>
          <p:cNvPr id="3" name="文本占位符 2"/>
          <p:cNvSpPr>
            <a:spLocks noGrp="1"/>
          </p:cNvSpPr>
          <p:nvPr>
            <p:ph type="body" idx="1"/>
          </p:nvPr>
        </p:nvSpPr>
        <p:spPr>
          <a:xfrm>
            <a:off x="1097280" y="1845733"/>
            <a:ext cx="10058400" cy="4480925"/>
          </a:xfrm>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电子政务概述</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2.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电子政务的安全问题</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）窃取信息</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）篡改信息</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3</a:t>
            </a:r>
            <a:r>
              <a:rPr lang="zh-CN" altLang="en-US" b="1" i="0" u="none" strike="noStrike" kern="100" baseline="0" dirty="0" smtClean="0">
                <a:latin typeface="Arial" panose="020B0604020202020204" pitchFamily="34" charset="0"/>
                <a:ea typeface="黑体" panose="02010609060101010101" pitchFamily="49" charset="-122"/>
              </a:rPr>
              <a:t>）冒名顶替</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4</a:t>
            </a:r>
            <a:r>
              <a:rPr lang="zh-CN" altLang="en-US" b="1" i="0" u="none" strike="noStrike" kern="100" baseline="0" dirty="0" smtClean="0">
                <a:latin typeface="Arial" panose="020B0604020202020204" pitchFamily="34" charset="0"/>
                <a:ea typeface="黑体" panose="02010609060101010101" pitchFamily="49" charset="-122"/>
              </a:rPr>
              <a:t>）恶意破坏</a:t>
            </a:r>
          </a:p>
          <a:p>
            <a:pPr marR="0" lvl="2" rtl="0"/>
            <a:r>
              <a:rPr lang="zh-CN" altLang="en-US" b="1" i="0" u="none" strike="noStrike" kern="100" baseline="0" dirty="0" smtClean="0">
                <a:latin typeface="宋体f宋简体w."/>
              </a:rPr>
              <a:t>（</a:t>
            </a:r>
            <a:r>
              <a:rPr lang="en-US" altLang="zh-CN" b="1" i="0" u="none" strike="noStrike" kern="100" baseline="0" dirty="0" smtClean="0">
                <a:latin typeface="Times New Roman" panose="02020603050405020304" pitchFamily="18" charset="0"/>
              </a:rPr>
              <a:t>5</a:t>
            </a:r>
            <a:r>
              <a:rPr lang="zh-CN" altLang="en-US" b="1" i="0" u="none" strike="noStrike" kern="100" baseline="0" dirty="0" smtClean="0">
                <a:latin typeface="宋体f宋简体w."/>
              </a:rPr>
              <a:t>）</a:t>
            </a:r>
            <a:r>
              <a:rPr lang="zh-CN" altLang="en-US" b="1" i="0" u="none" strike="noStrike" kern="100" baseline="0" dirty="0" smtClean="0">
                <a:latin typeface="Arial" panose="020B0604020202020204" pitchFamily="34" charset="0"/>
                <a:ea typeface="黑体" panose="02010609060101010101" pitchFamily="49" charset="-122"/>
              </a:rPr>
              <a:t>失误操作</a:t>
            </a:r>
          </a:p>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3.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电子政务安全的对策</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33677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8.7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信息安全政策与法规</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
        <p:nvSpPr>
          <p:cNvPr id="3" name="文本占位符 2"/>
          <p:cNvSpPr>
            <a:spLocks noGrp="1"/>
          </p:cNvSpPr>
          <p:nvPr>
            <p:ph type="body" idx="1"/>
          </p:nvPr>
        </p:nvSpPr>
        <p:spPr/>
        <p:txBody>
          <a:bodyPr>
            <a:normAutofit fontScale="92500" lnSpcReduction="10000"/>
          </a:bodyPr>
          <a:lstStyle/>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信息系统安全法规的基本内容与作用</a:t>
            </a:r>
          </a:p>
          <a:p>
            <a:pPr marR="0" lvl="2" rtl="0"/>
            <a:r>
              <a:rPr lang="zh-CN" altLang="en-US" b="1" i="0" u="none" strike="noStrike" kern="100" baseline="0" smtClean="0">
                <a:latin typeface="宋体f宋简体w."/>
              </a:rPr>
              <a:t>（</a:t>
            </a:r>
            <a:r>
              <a:rPr lang="en-US" altLang="zh-CN" b="1" i="0" u="none" strike="noStrike" kern="100" baseline="0" smtClean="0">
                <a:latin typeface="Times New Roman" panose="02020603050405020304" pitchFamily="18" charset="0"/>
              </a:rPr>
              <a:t>1</a:t>
            </a:r>
            <a:r>
              <a:rPr lang="zh-CN" altLang="en-US" b="1" i="0" u="none" strike="noStrike" kern="100" baseline="0" smtClean="0">
                <a:latin typeface="宋体f宋简体w."/>
              </a:rPr>
              <a:t>）</a:t>
            </a:r>
            <a:r>
              <a:rPr lang="zh-CN" altLang="en-US" b="1" i="0" u="none" strike="noStrike" kern="100" baseline="0" smtClean="0">
                <a:latin typeface="Arial" panose="020B0604020202020204" pitchFamily="34" charset="0"/>
                <a:ea typeface="黑体" panose="02010609060101010101" pitchFamily="49" charset="-122"/>
              </a:rPr>
              <a:t>计算机违法与犯罪惩治。显然是为了震慑犯罪，保护计算机资产。</a:t>
            </a:r>
          </a:p>
          <a:p>
            <a:pPr marR="0" lvl="2" rtl="0"/>
            <a:r>
              <a:rPr lang="zh-CN" altLang="en-US" b="1" i="0" u="none" strike="noStrike" kern="100" baseline="0" smtClean="0">
                <a:latin typeface="宋体f宋简体w."/>
              </a:rPr>
              <a:t>（</a:t>
            </a:r>
            <a:r>
              <a:rPr lang="en-US" altLang="zh-CN" b="1" i="0" u="none" strike="noStrike" kern="100" baseline="0" smtClean="0">
                <a:latin typeface="Times New Roman" panose="02020603050405020304" pitchFamily="18" charset="0"/>
              </a:rPr>
              <a:t>2</a:t>
            </a:r>
            <a:r>
              <a:rPr lang="zh-CN" altLang="en-US" b="1" i="0" u="none" strike="noStrike" kern="100" baseline="0" smtClean="0">
                <a:latin typeface="宋体f宋简体w."/>
              </a:rPr>
              <a:t>）</a:t>
            </a:r>
            <a:r>
              <a:rPr lang="zh-CN" altLang="en-US" b="1" i="0" u="none" strike="noStrike" kern="100" baseline="0" smtClean="0">
                <a:latin typeface="Arial" panose="020B0604020202020204" pitchFamily="34" charset="0"/>
                <a:ea typeface="黑体" panose="02010609060101010101" pitchFamily="49" charset="-122"/>
              </a:rPr>
              <a:t>计算机病毒治理与控制。严格控制计算机病毒的研制、开发，防止、惩罚计算机病毒的制造与传播，从而保护计算机资产及其运行安全。</a:t>
            </a:r>
          </a:p>
          <a:p>
            <a:pPr marR="0" lvl="2" rtl="0"/>
            <a:r>
              <a:rPr lang="zh-CN" altLang="en-US" b="1" i="0" u="none" strike="noStrike" kern="100" baseline="0" smtClean="0">
                <a:latin typeface="宋体f宋简体w."/>
              </a:rPr>
              <a:t>（</a:t>
            </a:r>
            <a:r>
              <a:rPr lang="en-US" altLang="zh-CN" b="1" i="0" u="none" strike="noStrike" kern="100" baseline="0" smtClean="0">
                <a:latin typeface="Times New Roman" panose="02020603050405020304" pitchFamily="18" charset="0"/>
              </a:rPr>
              <a:t>3</a:t>
            </a:r>
            <a:r>
              <a:rPr lang="zh-CN" altLang="en-US" b="1" i="0" u="none" strike="noStrike" kern="100" baseline="0" smtClean="0">
                <a:latin typeface="宋体f宋简体w."/>
              </a:rPr>
              <a:t>）</a:t>
            </a:r>
            <a:r>
              <a:rPr lang="zh-CN" altLang="en-US" b="1" i="0" u="none" strike="noStrike" kern="100" baseline="0" smtClean="0">
                <a:latin typeface="Arial" panose="020B0604020202020204" pitchFamily="34" charset="0"/>
                <a:ea typeface="黑体" panose="02010609060101010101" pitchFamily="49" charset="-122"/>
              </a:rPr>
              <a:t>计算机安全规范与组织法。着重规定计算机安全监察管理部门的职责和权利以及计算机负责管理部门和直接使用部门的职责与权利。</a:t>
            </a:r>
          </a:p>
          <a:p>
            <a:pPr marR="0" lvl="2" rtl="0"/>
            <a:r>
              <a:rPr lang="zh-CN" altLang="en-US" b="1" i="0" u="none" strike="noStrike" kern="100" baseline="0" smtClean="0">
                <a:latin typeface="宋体f宋简体w."/>
              </a:rPr>
              <a:t>（</a:t>
            </a:r>
            <a:r>
              <a:rPr lang="en-US" altLang="zh-CN" b="1" i="0" u="none" strike="noStrike" kern="100" baseline="0" smtClean="0">
                <a:latin typeface="Times New Roman" panose="02020603050405020304" pitchFamily="18" charset="0"/>
              </a:rPr>
              <a:t>4</a:t>
            </a:r>
            <a:r>
              <a:rPr lang="zh-CN" altLang="en-US" b="1" i="0" u="none" strike="noStrike" kern="100" baseline="0" smtClean="0">
                <a:latin typeface="宋体f宋简体w."/>
              </a:rPr>
              <a:t>）</a:t>
            </a:r>
            <a:r>
              <a:rPr lang="zh-CN" altLang="en-US" b="1" i="0" u="none" strike="noStrike" kern="100" baseline="0" smtClean="0">
                <a:latin typeface="Arial" panose="020B0604020202020204" pitchFamily="34" charset="0"/>
                <a:ea typeface="黑体" panose="02010609060101010101" pitchFamily="49" charset="-122"/>
              </a:rPr>
              <a:t>数据法与数据保护法。其主要目的在于保护拥有计算机的单位或个人的正当权益，包括隐私权等。</a:t>
            </a:r>
          </a:p>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2.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国外计算机信息系统安全立法简况</a:t>
            </a:r>
          </a:p>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3.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国内计算机信息系统安全立法简况</a:t>
            </a:r>
            <a:endParaRPr lang="zh-CN" altLang="en-US" b="0" i="0" u="none" strike="noStrike" kern="100" baseline="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873259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8.1.2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网络</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礼仪与道德 </a:t>
            </a:r>
          </a:p>
        </p:txBody>
      </p:sp>
      <p:sp>
        <p:nvSpPr>
          <p:cNvPr id="3" name="文本占位符 2"/>
          <p:cNvSpPr>
            <a:spLocks noGrp="1"/>
          </p:cNvSpPr>
          <p:nvPr>
            <p:ph type="body" idx="1"/>
          </p:nvPr>
        </p:nvSpPr>
        <p:spPr>
          <a:xfrm>
            <a:off x="1097280" y="1845734"/>
            <a:ext cx="10058400" cy="4517996"/>
          </a:xfrm>
        </p:spPr>
        <p:txBody>
          <a:bodyPr>
            <a:normAutofit/>
          </a:bodyPr>
          <a:lstStyle/>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网络道德概念及涉及内容</a:t>
            </a:r>
          </a:p>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2.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网络的发展对道德的影响</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1</a:t>
            </a:r>
            <a:r>
              <a:rPr lang="zh-CN" altLang="en-US" b="1" i="0" u="none" strike="noStrike" kern="100" baseline="0" smtClean="0">
                <a:latin typeface="Arial" panose="020B0604020202020204" pitchFamily="34" charset="0"/>
                <a:ea typeface="黑体" panose="02010609060101010101" pitchFamily="49" charset="-122"/>
              </a:rPr>
              <a:t>）淡化了人们的道德意识：</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2</a:t>
            </a:r>
            <a:r>
              <a:rPr lang="zh-CN" altLang="en-US" b="1" i="0" u="none" strike="noStrike" kern="100" baseline="0" smtClean="0">
                <a:latin typeface="Arial" panose="020B0604020202020204" pitchFamily="34" charset="0"/>
                <a:ea typeface="黑体" panose="02010609060101010101" pitchFamily="49" charset="-122"/>
              </a:rPr>
              <a:t>）冲击了现实的道德规范：</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3</a:t>
            </a:r>
            <a:r>
              <a:rPr lang="zh-CN" altLang="en-US" b="1" i="0" u="none" strike="noStrike" kern="100" baseline="0" smtClean="0">
                <a:latin typeface="Arial" panose="020B0604020202020204" pitchFamily="34" charset="0"/>
                <a:ea typeface="黑体" panose="02010609060101010101" pitchFamily="49" charset="-122"/>
              </a:rPr>
              <a:t>）导致道德行为的失范：</a:t>
            </a:r>
          </a:p>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3.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网络信息安全对网络道德提出了新的要求</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1</a:t>
            </a:r>
            <a:r>
              <a:rPr lang="zh-CN" altLang="en-US" b="1" i="0" u="none" strike="noStrike" kern="100" baseline="0" smtClean="0">
                <a:latin typeface="Arial" panose="020B0604020202020204" pitchFamily="34" charset="0"/>
                <a:ea typeface="黑体" panose="02010609060101010101" pitchFamily="49" charset="-122"/>
              </a:rPr>
              <a:t>）要求人们的道德意识更加强烈，道德行为更加自主自觉：</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2</a:t>
            </a:r>
            <a:r>
              <a:rPr lang="zh-CN" altLang="en-US" b="1" i="0" u="none" strike="noStrike" kern="100" baseline="0" smtClean="0">
                <a:latin typeface="Arial" panose="020B0604020202020204" pitchFamily="34" charset="0"/>
                <a:ea typeface="黑体" panose="02010609060101010101" pitchFamily="49" charset="-122"/>
              </a:rPr>
              <a:t>）要求网络道德既要立足于本国，又要面向世界：</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3</a:t>
            </a:r>
            <a:r>
              <a:rPr lang="zh-CN" altLang="en-US" b="1" i="0" u="none" strike="noStrike" kern="100" baseline="0" smtClean="0">
                <a:latin typeface="Arial" panose="020B0604020202020204" pitchFamily="34" charset="0"/>
                <a:ea typeface="黑体" panose="02010609060101010101" pitchFamily="49" charset="-122"/>
              </a:rPr>
              <a:t>）要求网络道德既要着力于当前，又要面向未来：</a:t>
            </a:r>
          </a:p>
          <a:p>
            <a:pPr marR="0" lvl="0" rtl="0"/>
            <a:r>
              <a:rPr lang="en-US" altLang="zh-CN" b="0" i="0" u="none" strike="noStrike" kern="100" baseline="0" smtClean="0">
                <a:solidFill>
                  <a:srgbClr val="2F5496"/>
                </a:solidFill>
                <a:latin typeface="等线 Light" panose="02010600030101010101" pitchFamily="2" charset="-122"/>
                <a:ea typeface="等线 Light" panose="02010600030101010101" pitchFamily="2" charset="-122"/>
              </a:rPr>
              <a:t>4. </a:t>
            </a:r>
            <a:r>
              <a:rPr lang="zh-CN" altLang="en-US" b="0" i="0" u="none" strike="noStrike" kern="100" baseline="0" smtClean="0">
                <a:solidFill>
                  <a:srgbClr val="2F5496"/>
                </a:solidFill>
                <a:latin typeface="等线 Light" panose="02010600030101010101" pitchFamily="2" charset="-122"/>
                <a:ea typeface="等线 Light" panose="02010600030101010101" pitchFamily="2" charset="-122"/>
              </a:rPr>
              <a:t>加强网络道德建设对维护网络信息安全有着积极的作用</a:t>
            </a:r>
            <a:endParaRPr lang="zh-CN" altLang="en-US" b="0" i="0" u="none" strike="noStrike" kern="100" baseline="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771722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8.1.3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计算机犯罪 </a:t>
            </a:r>
            <a:endPar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计算机犯罪的特点</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）犯罪智能化</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）犯罪手段</a:t>
            </a:r>
            <a:r>
              <a:rPr lang="zh-CN" altLang="en-US" b="1" kern="100" dirty="0" smtClean="0">
                <a:latin typeface="Arial" panose="020B0604020202020204" pitchFamily="34" charset="0"/>
                <a:ea typeface="黑体" panose="02010609060101010101" pitchFamily="49" charset="-122"/>
              </a:rPr>
              <a:t>隐蔽</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）跨国</a:t>
            </a:r>
            <a:r>
              <a:rPr lang="zh-CN" altLang="en-US" b="1" kern="100" dirty="0" smtClean="0">
                <a:latin typeface="Arial" panose="020B0604020202020204" pitchFamily="34" charset="0"/>
                <a:ea typeface="黑体" panose="02010609060101010101" pitchFamily="49" charset="-122"/>
              </a:rPr>
              <a:t>性</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）犯罪目的</a:t>
            </a:r>
            <a:r>
              <a:rPr lang="zh-CN" altLang="en-US" b="1" kern="100" dirty="0" smtClean="0">
                <a:latin typeface="Arial" panose="020B0604020202020204" pitchFamily="34" charset="0"/>
                <a:ea typeface="黑体" panose="02010609060101010101" pitchFamily="49" charset="-122"/>
              </a:rPr>
              <a:t>多样化</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5</a:t>
            </a:r>
            <a:r>
              <a:rPr lang="zh-CN" altLang="en-US" b="1" kern="100" dirty="0">
                <a:latin typeface="Arial" panose="020B0604020202020204" pitchFamily="34" charset="0"/>
                <a:ea typeface="黑体" panose="02010609060101010101" pitchFamily="49" charset="-122"/>
              </a:rPr>
              <a:t>）犯罪分子</a:t>
            </a:r>
            <a:r>
              <a:rPr lang="zh-CN" altLang="en-US" b="1" kern="100" dirty="0" smtClean="0">
                <a:latin typeface="Arial" panose="020B0604020202020204" pitchFamily="34" charset="0"/>
                <a:ea typeface="黑体" panose="02010609060101010101" pitchFamily="49" charset="-122"/>
              </a:rPr>
              <a:t>低龄化</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6</a:t>
            </a:r>
            <a:r>
              <a:rPr lang="zh-CN" altLang="en-US" b="1" kern="100" dirty="0">
                <a:latin typeface="Arial" panose="020B0604020202020204" pitchFamily="34" charset="0"/>
                <a:ea typeface="黑体" panose="02010609060101010101" pitchFamily="49" charset="-122"/>
              </a:rPr>
              <a:t>）犯罪后果严重</a:t>
            </a:r>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solidFill>
                <a:prstClr val="black"/>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00644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smtClean="0">
                <a:solidFill>
                  <a:srgbClr val="2F5496"/>
                </a:solidFill>
                <a:latin typeface="等线 Light" panose="02010600030101010101" pitchFamily="2" charset="-122"/>
                <a:ea typeface="等线 Light" panose="02010600030101010101" pitchFamily="2" charset="-122"/>
              </a:rPr>
              <a:t>8.1.3  </a:t>
            </a:r>
            <a:r>
              <a:rPr lang="zh-CN" altLang="en-US" kern="100" dirty="0" smtClean="0">
                <a:solidFill>
                  <a:srgbClr val="2F5496"/>
                </a:solidFill>
                <a:latin typeface="等线 Light" panose="02010600030101010101" pitchFamily="2" charset="-122"/>
                <a:ea typeface="等线 Light" panose="02010600030101010101" pitchFamily="2" charset="-122"/>
              </a:rPr>
              <a:t>计算机犯罪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a:xfrm>
            <a:off x="1097280" y="1845733"/>
            <a:ext cx="10058400" cy="4480925"/>
          </a:xfrm>
        </p:spPr>
        <p:txBody>
          <a:bodyPr>
            <a:normAutofit/>
          </a:bodyPr>
          <a:lstStyle/>
          <a:p>
            <a:pPr lvl="0"/>
            <a:r>
              <a:rPr lang="en-US" altLang="zh-CN" kern="100" dirty="0">
                <a:solidFill>
                  <a:srgbClr val="2F5496"/>
                </a:solidFill>
                <a:latin typeface="等线 Light" panose="02010600030101010101" pitchFamily="2" charset="-122"/>
                <a:ea typeface="等线 Light" panose="02010600030101010101" pitchFamily="2" charset="-122"/>
              </a:rPr>
              <a:t>2. </a:t>
            </a:r>
            <a:r>
              <a:rPr lang="zh-CN" altLang="en-US" kern="100" dirty="0">
                <a:solidFill>
                  <a:srgbClr val="2F5496"/>
                </a:solidFill>
                <a:latin typeface="等线 Light" panose="02010600030101010101" pitchFamily="2" charset="-122"/>
                <a:ea typeface="等线 Light" panose="02010600030101010101" pitchFamily="2" charset="-122"/>
              </a:rPr>
              <a:t>计算机犯罪的手段</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）制造和传播计算机病毒</a:t>
            </a:r>
            <a:endParaRPr lang="zh-CN" altLang="en-US" b="1" kern="100" dirty="0">
              <a:solidFill>
                <a:prstClr val="black"/>
              </a:solidFill>
              <a:latin typeface="Times New Roman" panose="02020603050405020304" pitchFamily="18" charset="0"/>
              <a:ea typeface="黑体" panose="02010609060101010101" pitchFamily="49" charset="-122"/>
            </a:endParaRP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）数据</a:t>
            </a:r>
            <a:r>
              <a:rPr lang="zh-CN" altLang="en-US" b="1" i="0" u="none" strike="noStrike" kern="100" baseline="0" dirty="0" smtClean="0">
                <a:latin typeface="Arial" panose="020B0604020202020204" pitchFamily="34" charset="0"/>
                <a:ea typeface="黑体" panose="02010609060101010101" pitchFamily="49" charset="-122"/>
              </a:rPr>
              <a:t>欺骗</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）意大利香肠</a:t>
            </a:r>
            <a:r>
              <a:rPr lang="zh-CN" altLang="en-US" b="1" kern="100" dirty="0" smtClean="0">
                <a:latin typeface="Arial" panose="020B0604020202020204" pitchFamily="34" charset="0"/>
                <a:ea typeface="黑体" panose="02010609060101010101" pitchFamily="49" charset="-122"/>
              </a:rPr>
              <a:t>战术</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）活动</a:t>
            </a:r>
            <a:r>
              <a:rPr lang="zh-CN" altLang="en-US" b="1" kern="100" dirty="0" smtClean="0">
                <a:latin typeface="Arial" panose="020B0604020202020204" pitchFamily="34" charset="0"/>
                <a:ea typeface="黑体" panose="02010609060101010101" pitchFamily="49" charset="-122"/>
              </a:rPr>
              <a:t>天窗</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5</a:t>
            </a:r>
            <a:r>
              <a:rPr lang="zh-CN" altLang="en-US" b="1" kern="100" dirty="0">
                <a:latin typeface="Arial" panose="020B0604020202020204" pitchFamily="34" charset="0"/>
                <a:ea typeface="黑体" panose="02010609060101010101" pitchFamily="49" charset="-122"/>
              </a:rPr>
              <a:t>）清理</a:t>
            </a:r>
            <a:r>
              <a:rPr lang="zh-CN" altLang="en-US" b="1" kern="100" dirty="0" smtClean="0">
                <a:latin typeface="Arial" panose="020B0604020202020204" pitchFamily="34" charset="0"/>
                <a:ea typeface="黑体" panose="02010609060101010101" pitchFamily="49" charset="-122"/>
              </a:rPr>
              <a:t>垃圾</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6</a:t>
            </a:r>
            <a:r>
              <a:rPr lang="zh-CN" altLang="en-US" b="1" kern="100" dirty="0">
                <a:latin typeface="Arial" panose="020B0604020202020204" pitchFamily="34" charset="0"/>
                <a:ea typeface="黑体" panose="02010609060101010101" pitchFamily="49" charset="-122"/>
              </a:rPr>
              <a:t>）数据</a:t>
            </a:r>
            <a:r>
              <a:rPr lang="zh-CN" altLang="en-US" b="1" kern="100" dirty="0" smtClean="0">
                <a:latin typeface="Arial" panose="020B0604020202020204" pitchFamily="34" charset="0"/>
                <a:ea typeface="黑体" panose="02010609060101010101" pitchFamily="49" charset="-122"/>
              </a:rPr>
              <a:t>泄露</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7</a:t>
            </a:r>
            <a:r>
              <a:rPr lang="zh-CN" altLang="en-US" b="1" kern="100" dirty="0">
                <a:latin typeface="Arial" panose="020B0604020202020204" pitchFamily="34" charset="0"/>
                <a:ea typeface="黑体" panose="02010609060101010101" pitchFamily="49" charset="-122"/>
              </a:rPr>
              <a:t>）电子嗅探</a:t>
            </a:r>
            <a:r>
              <a:rPr lang="zh-CN" altLang="en-US" b="1" kern="100" dirty="0" smtClean="0">
                <a:latin typeface="Arial" panose="020B0604020202020204" pitchFamily="34" charset="0"/>
                <a:ea typeface="黑体" panose="02010609060101010101" pitchFamily="49" charset="-122"/>
              </a:rPr>
              <a:t>器</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8</a:t>
            </a:r>
            <a:r>
              <a:rPr lang="zh-CN" altLang="en-US" b="1" kern="100" dirty="0">
                <a:latin typeface="Arial" panose="020B0604020202020204" pitchFamily="34" charset="0"/>
                <a:ea typeface="黑体" panose="02010609060101010101" pitchFamily="49" charset="-122"/>
              </a:rPr>
              <a:t>）口令破解</a:t>
            </a:r>
            <a:r>
              <a:rPr lang="zh-CN" altLang="en-US" b="1" kern="100" dirty="0" smtClean="0">
                <a:latin typeface="Arial" panose="020B0604020202020204" pitchFamily="34" charset="0"/>
                <a:ea typeface="黑体" panose="02010609060101010101" pitchFamily="49" charset="-122"/>
              </a:rPr>
              <a:t>程序</a:t>
            </a:r>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lvl="2"/>
            <a:endParaRPr lang="zh-CN" altLang="en-US" b="1" kern="100" dirty="0">
              <a:solidFill>
                <a:prstClr val="black"/>
              </a:solidFill>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solidFill>
                <a:prstClr val="black"/>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162018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smtClean="0">
                <a:solidFill>
                  <a:srgbClr val="2F5496"/>
                </a:solidFill>
                <a:latin typeface="等线 Light" panose="02010600030101010101" pitchFamily="2" charset="-122"/>
                <a:ea typeface="等线 Light" panose="02010600030101010101" pitchFamily="2" charset="-122"/>
              </a:rPr>
              <a:t>8.1.3  </a:t>
            </a:r>
            <a:r>
              <a:rPr lang="zh-CN" altLang="en-US" kern="100" dirty="0" smtClean="0">
                <a:solidFill>
                  <a:srgbClr val="2F5496"/>
                </a:solidFill>
                <a:latin typeface="等线 Light" panose="02010600030101010101" pitchFamily="2" charset="-122"/>
                <a:ea typeface="等线 Light" panose="02010600030101010101" pitchFamily="2" charset="-122"/>
              </a:rPr>
              <a:t>计算机犯罪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3.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网络</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黑客</a:t>
            </a:r>
            <a:endPar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endParaRPr>
          </a:p>
          <a:p>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）恶作剧</a:t>
            </a:r>
            <a:r>
              <a:rPr lang="zh-CN" altLang="en-US" b="1" kern="100" dirty="0" smtClean="0">
                <a:latin typeface="Arial" panose="020B0604020202020204" pitchFamily="34" charset="0"/>
                <a:ea typeface="黑体" panose="02010609060101010101" pitchFamily="49" charset="-122"/>
              </a:rPr>
              <a:t>型</a:t>
            </a:r>
            <a:endParaRPr lang="en-US" altLang="zh-CN" b="1" kern="100" dirty="0" smtClean="0">
              <a:latin typeface="Arial" panose="020B0604020202020204" pitchFamily="34" charset="0"/>
              <a:ea typeface="黑体" panose="02010609060101010101" pitchFamily="49" charset="-122"/>
            </a:endParaRPr>
          </a:p>
          <a:p>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）隐蔽</a:t>
            </a:r>
            <a:r>
              <a:rPr lang="zh-CN" altLang="en-US" b="1" kern="100" dirty="0" smtClean="0">
                <a:latin typeface="Arial" panose="020B0604020202020204" pitchFamily="34" charset="0"/>
                <a:ea typeface="黑体" panose="02010609060101010101" pitchFamily="49" charset="-122"/>
              </a:rPr>
              <a:t>攻击型</a:t>
            </a:r>
            <a:endParaRPr lang="en-US" altLang="zh-CN" b="1" kern="100" dirty="0" smtClean="0">
              <a:latin typeface="Arial" panose="020B0604020202020204" pitchFamily="34" charset="0"/>
              <a:ea typeface="黑体" panose="02010609060101010101" pitchFamily="49" charset="-122"/>
            </a:endParaRPr>
          </a:p>
          <a:p>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）定时炸弹</a:t>
            </a:r>
            <a:r>
              <a:rPr lang="zh-CN" altLang="en-US" b="1" kern="100" dirty="0" smtClean="0">
                <a:latin typeface="Arial" panose="020B0604020202020204" pitchFamily="34" charset="0"/>
                <a:ea typeface="黑体" panose="02010609060101010101" pitchFamily="49" charset="-122"/>
              </a:rPr>
              <a:t>型</a:t>
            </a:r>
            <a:endParaRPr lang="en-US" altLang="zh-CN" b="1" kern="100" dirty="0" smtClean="0">
              <a:latin typeface="Arial" panose="020B0604020202020204" pitchFamily="34" charset="0"/>
              <a:ea typeface="黑体" panose="02010609060101010101" pitchFamily="49" charset="-122"/>
            </a:endParaRPr>
          </a:p>
          <a:p>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）制造矛盾</a:t>
            </a:r>
            <a:r>
              <a:rPr lang="zh-CN" altLang="en-US" b="1" kern="100" dirty="0" smtClean="0">
                <a:latin typeface="Arial" panose="020B0604020202020204" pitchFamily="34" charset="0"/>
                <a:ea typeface="黑体" panose="02010609060101010101" pitchFamily="49" charset="-122"/>
              </a:rPr>
              <a:t>型</a:t>
            </a:r>
            <a:endParaRPr lang="en-US" altLang="zh-CN" b="1" kern="100" dirty="0" smtClean="0">
              <a:latin typeface="Arial" panose="020B0604020202020204" pitchFamily="34" charset="0"/>
              <a:ea typeface="黑体" panose="02010609060101010101" pitchFamily="49" charset="-122"/>
            </a:endParaRPr>
          </a:p>
          <a:p>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5</a:t>
            </a:r>
            <a:r>
              <a:rPr lang="zh-CN" altLang="en-US" b="1" kern="100" dirty="0">
                <a:latin typeface="Arial" panose="020B0604020202020204" pitchFamily="34" charset="0"/>
                <a:ea typeface="黑体" panose="02010609060101010101" pitchFamily="49" charset="-122"/>
              </a:rPr>
              <a:t>）职业杀手</a:t>
            </a:r>
            <a:r>
              <a:rPr lang="zh-CN" altLang="en-US" b="1" kern="100" dirty="0" smtClean="0">
                <a:latin typeface="Arial" panose="020B0604020202020204" pitchFamily="34" charset="0"/>
                <a:ea typeface="黑体" panose="02010609060101010101" pitchFamily="49" charset="-122"/>
              </a:rPr>
              <a:t>型</a:t>
            </a:r>
            <a:endParaRPr lang="en-US" altLang="zh-CN" b="1" kern="100" dirty="0" smtClean="0">
              <a:latin typeface="Arial" panose="020B0604020202020204" pitchFamily="34" charset="0"/>
              <a:ea typeface="黑体" panose="02010609060101010101" pitchFamily="49" charset="-122"/>
            </a:endParaRPr>
          </a:p>
          <a:p>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6</a:t>
            </a:r>
            <a:r>
              <a:rPr lang="zh-CN" altLang="en-US" b="1" kern="100" dirty="0">
                <a:latin typeface="Arial" panose="020B0604020202020204" pitchFamily="34" charset="0"/>
                <a:ea typeface="黑体" panose="02010609060101010101" pitchFamily="49" charset="-122"/>
              </a:rPr>
              <a:t>）窃密高手</a:t>
            </a:r>
            <a:r>
              <a:rPr lang="zh-CN" altLang="en-US" b="1" kern="100" dirty="0" smtClean="0">
                <a:latin typeface="Arial" panose="020B0604020202020204" pitchFamily="34" charset="0"/>
                <a:ea typeface="黑体" panose="02010609060101010101" pitchFamily="49" charset="-122"/>
              </a:rPr>
              <a:t>型</a:t>
            </a:r>
            <a:endParaRPr lang="en-US" altLang="zh-CN" b="1" kern="100" dirty="0" smtClean="0">
              <a:latin typeface="Arial" panose="020B0604020202020204" pitchFamily="34" charset="0"/>
              <a:ea typeface="黑体" panose="02010609060101010101" pitchFamily="49" charset="-122"/>
            </a:endParaRPr>
          </a:p>
          <a:p>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7</a:t>
            </a:r>
            <a:r>
              <a:rPr lang="zh-CN" altLang="en-US" b="1" kern="100" dirty="0">
                <a:latin typeface="Arial" panose="020B0604020202020204" pitchFamily="34" charset="0"/>
                <a:ea typeface="黑体" panose="02010609060101010101" pitchFamily="49" charset="-122"/>
              </a:rPr>
              <a:t>）业余爱好</a:t>
            </a:r>
            <a:r>
              <a:rPr lang="zh-CN" altLang="en-US" b="1" kern="100" dirty="0" smtClean="0">
                <a:latin typeface="Arial" panose="020B0604020202020204" pitchFamily="34" charset="0"/>
                <a:ea typeface="黑体" panose="02010609060101010101" pitchFamily="49" charset="-122"/>
              </a:rPr>
              <a:t>型</a:t>
            </a:r>
            <a:endParaRPr lang="zh-CN" altLang="en-US" b="1" kern="100" dirty="0">
              <a:solidFill>
                <a:prstClr val="black"/>
              </a:solidFill>
              <a:latin typeface="Times New Roman" panose="02020603050405020304" pitchFamily="18" charset="0"/>
              <a:ea typeface="黑体" panose="02010609060101010101" pitchFamily="49" charset="-122"/>
            </a:endParaRPr>
          </a:p>
          <a:p>
            <a:endParaRPr lang="zh-CN" altLang="en-US" b="1" kern="100" dirty="0">
              <a:solidFill>
                <a:prstClr val="black"/>
              </a:solidFill>
              <a:latin typeface="Times New Roman" panose="02020603050405020304" pitchFamily="18" charset="0"/>
              <a:ea typeface="黑体" panose="02010609060101010101" pitchFamily="49" charset="-122"/>
            </a:endParaRPr>
          </a:p>
          <a:p>
            <a:endParaRPr lang="zh-CN" altLang="en-US" b="1" kern="100" dirty="0">
              <a:solidFill>
                <a:prstClr val="black"/>
              </a:solidFill>
              <a:latin typeface="Times New Roman" panose="02020603050405020304" pitchFamily="18" charset="0"/>
              <a:ea typeface="黑体" panose="02010609060101010101" pitchFamily="49" charset="-122"/>
            </a:endParaRPr>
          </a:p>
          <a:p>
            <a:endParaRPr lang="zh-CN" altLang="en-US" b="1" kern="100" dirty="0">
              <a:solidFill>
                <a:prstClr val="black"/>
              </a:solidFill>
              <a:latin typeface="Times New Roman" panose="02020603050405020304" pitchFamily="18" charset="0"/>
              <a:ea typeface="黑体" panose="02010609060101010101" pitchFamily="49" charset="-122"/>
            </a:endParaRPr>
          </a:p>
          <a:p>
            <a:endParaRPr lang="zh-CN" altLang="en-US" b="1" kern="100" dirty="0">
              <a:solidFill>
                <a:prstClr val="black"/>
              </a:solidFill>
              <a:latin typeface="Times New Roman" panose="02020603050405020304" pitchFamily="18" charset="0"/>
              <a:ea typeface="黑体" panose="02010609060101010101" pitchFamily="49" charset="-122"/>
            </a:endParaRPr>
          </a:p>
          <a:p>
            <a:endParaRPr lang="zh-CN" altLang="en-US" b="1" kern="100" dirty="0">
              <a:solidFill>
                <a:prstClr val="black"/>
              </a:solidFill>
              <a:latin typeface="Times New Roman" panose="02020603050405020304" pitchFamily="18" charset="0"/>
              <a:ea typeface="黑体" panose="02010609060101010101" pitchFamily="49" charset="-122"/>
            </a:endParaRPr>
          </a:p>
          <a:p>
            <a:pPr marR="0" lvl="0" rtl="0"/>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532381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smtClean="0">
                <a:solidFill>
                  <a:srgbClr val="2F5496"/>
                </a:solidFill>
                <a:latin typeface="等线 Light" panose="02010600030101010101" pitchFamily="2" charset="-122"/>
                <a:ea typeface="等线 Light" panose="02010600030101010101" pitchFamily="2" charset="-122"/>
              </a:rPr>
              <a:t>8.1.3  </a:t>
            </a:r>
            <a:r>
              <a:rPr lang="zh-CN" altLang="en-US" kern="100" dirty="0" smtClean="0">
                <a:solidFill>
                  <a:srgbClr val="2F5496"/>
                </a:solidFill>
                <a:latin typeface="等线 Light" panose="02010600030101010101" pitchFamily="2" charset="-122"/>
                <a:ea typeface="等线 Light" panose="02010600030101010101" pitchFamily="2" charset="-122"/>
              </a:rPr>
              <a:t>计算机犯罪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3" rtl="0"/>
            <a:r>
              <a:rPr lang="zh-CN" altLang="en-US" b="1" i="0" u="none" strike="noStrike" kern="100" baseline="0" smtClean="0">
                <a:latin typeface="等线" panose="02010600030101010101" pitchFamily="2" charset="-122"/>
                <a:ea typeface="等线" panose="02010600030101010101" pitchFamily="2" charset="-122"/>
              </a:rPr>
              <a:t>为了降低被黑客攻击的可能性，要注意以下几点： </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1</a:t>
            </a:r>
            <a:r>
              <a:rPr lang="zh-CN" altLang="en-US" b="1" i="0" u="none" strike="noStrike" kern="100" baseline="0" smtClean="0">
                <a:latin typeface="Arial" panose="020B0604020202020204" pitchFamily="34" charset="0"/>
                <a:ea typeface="黑体" panose="02010609060101010101" pitchFamily="49" charset="-122"/>
              </a:rPr>
              <a:t>）提高安全意识，如不要随便打开来历不明的邮件。</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2</a:t>
            </a:r>
            <a:r>
              <a:rPr lang="zh-CN" altLang="en-US" b="1" i="0" u="none" strike="noStrike" kern="100" baseline="0" smtClean="0">
                <a:latin typeface="Arial" panose="020B0604020202020204" pitchFamily="34" charset="0"/>
                <a:ea typeface="黑体" panose="02010609060101010101" pitchFamily="49" charset="-122"/>
              </a:rPr>
              <a:t>）使用防火墙是抵御黑客程序入侵的非常有效的手段。</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3</a:t>
            </a:r>
            <a:r>
              <a:rPr lang="zh-CN" altLang="en-US" b="1" i="0" u="none" strike="noStrike" kern="100" baseline="0" smtClean="0">
                <a:latin typeface="Arial" panose="020B0604020202020204" pitchFamily="34" charset="0"/>
                <a:ea typeface="黑体" panose="02010609060101010101" pitchFamily="49" charset="-122"/>
              </a:rPr>
              <a:t>）尽量不要暴露自己的</a:t>
            </a:r>
            <a:r>
              <a:rPr lang="en-US" altLang="zh-CN" b="1" i="0" u="none" strike="noStrike" kern="100" baseline="0" smtClean="0">
                <a:latin typeface="Arial" panose="020B0604020202020204" pitchFamily="34" charset="0"/>
                <a:ea typeface="黑体" panose="02010609060101010101" pitchFamily="49" charset="-122"/>
              </a:rPr>
              <a:t>IP</a:t>
            </a:r>
            <a:r>
              <a:rPr lang="zh-CN" altLang="en-US" b="1" i="0" u="none" strike="noStrike" kern="100" baseline="0" smtClean="0">
                <a:latin typeface="Arial" panose="020B0604020202020204" pitchFamily="34" charset="0"/>
                <a:ea typeface="黑体" panose="02010609060101010101" pitchFamily="49" charset="-122"/>
              </a:rPr>
              <a:t>地址。</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4</a:t>
            </a:r>
            <a:r>
              <a:rPr lang="zh-CN" altLang="en-US" b="1" i="0" u="none" strike="noStrike" kern="100" baseline="0" smtClean="0">
                <a:latin typeface="Arial" panose="020B0604020202020204" pitchFamily="34" charset="0"/>
                <a:ea typeface="黑体" panose="02010609060101010101" pitchFamily="49" charset="-122"/>
              </a:rPr>
              <a:t>）安装杀毒软件并及时升级病毒库。</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5</a:t>
            </a:r>
            <a:r>
              <a:rPr lang="zh-CN" altLang="en-US" b="1" i="0" u="none" strike="noStrike" kern="100" baseline="0" smtClean="0">
                <a:latin typeface="Arial" panose="020B0604020202020204" pitchFamily="34" charset="0"/>
                <a:ea typeface="黑体" panose="02010609060101010101" pitchFamily="49" charset="-122"/>
              </a:rPr>
              <a:t>）做好数据的备份。</a:t>
            </a:r>
            <a:endParaRPr lang="zh-CN" altLang="en-US" b="1" i="0" u="none" strike="noStrike" kern="100" baseline="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4277084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 dirty="0">
                <a:solidFill>
                  <a:srgbClr val="2F5496"/>
                </a:solidFill>
                <a:latin typeface="等线 Light" panose="02010600030101010101" pitchFamily="2" charset="-122"/>
                <a:ea typeface="等线 Light" panose="02010600030101010101" pitchFamily="2" charset="-122"/>
              </a:rPr>
              <a:t>8.1.4</a:t>
            </a:r>
            <a:r>
              <a:rPr lang="zh-CN" altLang="en-US" kern="100" dirty="0">
                <a:solidFill>
                  <a:srgbClr val="2F5496"/>
                </a:solidFill>
                <a:latin typeface="等线 Light" panose="02010600030101010101" pitchFamily="2" charset="-122"/>
                <a:ea typeface="等线 Light" panose="02010600030101010101" pitchFamily="2" charset="-122"/>
              </a:rPr>
              <a:t>常见信息安全技术 </a:t>
            </a:r>
            <a:endParaRPr lang="zh-CN" altLang="en-US" b="0" i="0" u="none" strike="noStrike" kern="100" baseline="0" dirty="0" smtClean="0">
              <a:solidFill>
                <a:prstClr val="black"/>
              </a:solidFill>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a:xfrm>
            <a:off x="1097280" y="1845733"/>
            <a:ext cx="10058400" cy="4480925"/>
          </a:xfrm>
        </p:spPr>
        <p:txBody>
          <a:bodyPr>
            <a:normAutofit lnSpcReduction="10000"/>
          </a:bodyPr>
          <a:lstStyle/>
          <a:p>
            <a:pPr marR="0" lvl="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1.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密码技术</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）密码技术的基本概念</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）单钥密码与双钥密码</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）著名密码算法简介</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r>
              <a:rPr lang="en-US" altLang="zh-CN" kern="100" dirty="0">
                <a:solidFill>
                  <a:srgbClr val="2F5496"/>
                </a:solidFill>
                <a:latin typeface="等线 Light" panose="02010600030101010101" pitchFamily="2" charset="-122"/>
                <a:ea typeface="等线 Light" panose="02010600030101010101" pitchFamily="2" charset="-122"/>
              </a:rPr>
              <a:t>2. </a:t>
            </a:r>
            <a:r>
              <a:rPr lang="zh-CN" altLang="zh-CN" kern="100" dirty="0">
                <a:solidFill>
                  <a:srgbClr val="2F5496"/>
                </a:solidFill>
                <a:latin typeface="等线 Light" panose="02010600030101010101" pitchFamily="2" charset="-122"/>
                <a:ea typeface="等线 Light" panose="02010600030101010101" pitchFamily="2" charset="-122"/>
              </a:rPr>
              <a:t>防火墙技术</a:t>
            </a:r>
          </a:p>
          <a:p>
            <a:r>
              <a:rPr lang="en-US" altLang="zh-CN" kern="100" dirty="0">
                <a:solidFill>
                  <a:srgbClr val="2F5496"/>
                </a:solidFill>
                <a:latin typeface="等线 Light" panose="02010600030101010101" pitchFamily="2" charset="-122"/>
                <a:ea typeface="等线 Light" panose="02010600030101010101" pitchFamily="2" charset="-122"/>
              </a:rPr>
              <a:t>3. </a:t>
            </a:r>
            <a:r>
              <a:rPr lang="zh-CN" altLang="zh-CN" kern="100" dirty="0">
                <a:solidFill>
                  <a:srgbClr val="2F5496"/>
                </a:solidFill>
                <a:latin typeface="等线 Light" panose="02010600030101010101" pitchFamily="2" charset="-122"/>
                <a:ea typeface="等线 Light" panose="02010600030101010101" pitchFamily="2" charset="-122"/>
              </a:rPr>
              <a:t>虚拟专用网（</a:t>
            </a:r>
            <a:r>
              <a:rPr lang="en-US" altLang="zh-CN" kern="100" dirty="0">
                <a:solidFill>
                  <a:srgbClr val="2F5496"/>
                </a:solidFill>
                <a:latin typeface="等线 Light" panose="02010600030101010101" pitchFamily="2" charset="-122"/>
                <a:ea typeface="等线 Light" panose="02010600030101010101" pitchFamily="2" charset="-122"/>
              </a:rPr>
              <a:t>VPN</a:t>
            </a:r>
            <a:r>
              <a:rPr lang="zh-CN" altLang="zh-CN" kern="100" dirty="0">
                <a:solidFill>
                  <a:srgbClr val="2F5496"/>
                </a:solidFill>
                <a:latin typeface="等线 Light" panose="02010600030101010101" pitchFamily="2" charset="-122"/>
                <a:ea typeface="等线 Light" panose="02010600030101010101" pitchFamily="2" charset="-122"/>
              </a:rPr>
              <a:t>）技术</a:t>
            </a:r>
          </a:p>
          <a:p>
            <a:r>
              <a:rPr lang="en-US" altLang="zh-CN" kern="100" dirty="0">
                <a:solidFill>
                  <a:srgbClr val="2F5496"/>
                </a:solidFill>
                <a:latin typeface="等线 Light" panose="02010600030101010101" pitchFamily="2" charset="-122"/>
                <a:ea typeface="等线 Light" panose="02010600030101010101" pitchFamily="2" charset="-122"/>
              </a:rPr>
              <a:t>4. </a:t>
            </a:r>
            <a:r>
              <a:rPr lang="zh-CN" altLang="zh-CN" kern="100" dirty="0">
                <a:solidFill>
                  <a:srgbClr val="2F5496"/>
                </a:solidFill>
                <a:latin typeface="等线 Light" panose="02010600030101010101" pitchFamily="2" charset="-122"/>
                <a:ea typeface="等线 Light" panose="02010600030101010101" pitchFamily="2" charset="-122"/>
              </a:rPr>
              <a:t>病毒与反病毒技术</a:t>
            </a:r>
          </a:p>
          <a:p>
            <a:pPr lvl="0"/>
            <a:r>
              <a:rPr lang="en-US" altLang="zh-CN" kern="100" dirty="0" smtClean="0">
                <a:solidFill>
                  <a:srgbClr val="2F5496"/>
                </a:solidFill>
                <a:latin typeface="等线 Light" panose="02010600030101010101" pitchFamily="2" charset="-122"/>
                <a:ea typeface="等线 Light" panose="02010600030101010101" pitchFamily="2" charset="-122"/>
              </a:rPr>
              <a:t>5</a:t>
            </a:r>
            <a:r>
              <a:rPr lang="en-US" altLang="zh-CN" kern="100" dirty="0">
                <a:solidFill>
                  <a:srgbClr val="2F5496"/>
                </a:solidFill>
                <a:latin typeface="等线 Light" panose="02010600030101010101" pitchFamily="2" charset="-122"/>
                <a:ea typeface="等线 Light" panose="02010600030101010101" pitchFamily="2" charset="-122"/>
              </a:rPr>
              <a:t>. </a:t>
            </a:r>
            <a:r>
              <a:rPr lang="zh-CN" altLang="en-US" kern="100" dirty="0">
                <a:solidFill>
                  <a:srgbClr val="2F5496"/>
                </a:solidFill>
                <a:latin typeface="等线 Light" panose="02010600030101010101" pitchFamily="2" charset="-122"/>
                <a:ea typeface="等线 Light" panose="02010600030101010101" pitchFamily="2" charset="-122"/>
              </a:rPr>
              <a:t>其他安全与保密技术</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）实体及硬件安全技术</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）数据库安全技术</a:t>
            </a:r>
            <a:r>
              <a:rPr lang="zh-CN" altLang="en-US" b="1" kern="100" dirty="0" smtClean="0">
                <a:latin typeface="Arial" panose="020B0604020202020204" pitchFamily="34" charset="0"/>
                <a:ea typeface="黑体" panose="02010609060101010101" pitchFamily="49" charset="-122"/>
              </a:rPr>
              <a:t>：</a:t>
            </a:r>
            <a:endParaRPr lang="zh-CN" altLang="en-US" b="1" kern="100" dirty="0">
              <a:latin typeface="Times New Roman" panose="02020603050405020304" pitchFamily="18" charset="0"/>
              <a:ea typeface="黑体" panose="02010609060101010101" pitchFamily="49" charset="-122"/>
            </a:endParaRPr>
          </a:p>
          <a:p>
            <a:pPr marL="384048" lvl="2" indent="0">
              <a:buNone/>
            </a:pP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209852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100" baseline="0" dirty="0" smtClean="0">
                <a:solidFill>
                  <a:srgbClr val="2F5496"/>
                </a:solidFill>
                <a:latin typeface="等线 Light" panose="02010600030101010101" pitchFamily="2" charset="-122"/>
                <a:ea typeface="等线 Light" panose="02010600030101010101" pitchFamily="2" charset="-122"/>
              </a:rPr>
              <a:t>8.2 </a:t>
            </a:r>
            <a:r>
              <a:rPr lang="zh-CN" altLang="en-US" b="0" i="0" u="none" strike="noStrike" kern="100" baseline="0" dirty="0" smtClean="0">
                <a:solidFill>
                  <a:srgbClr val="2F5496"/>
                </a:solidFill>
                <a:latin typeface="等线 Light" panose="02010600030101010101" pitchFamily="2" charset="-122"/>
                <a:ea typeface="等线 Light" panose="02010600030101010101" pitchFamily="2" charset="-122"/>
              </a:rPr>
              <a:t>计算机病毒</a:t>
            </a:r>
            <a:endParaRPr lang="zh-CN" altLang="en-US" b="0" i="0" u="none" strike="noStrike" kern="100" baseline="0" dirty="0" smtClean="0">
              <a:solidFill>
                <a:srgbClr val="2F5496"/>
              </a:solidFill>
              <a:latin typeface="Times New Roman" panose="02020603050405020304" pitchFamily="18" charset="0"/>
              <a:ea typeface="等线 Light" panose="02010600030101010101" pitchFamily="2" charset="-122"/>
            </a:endParaRPr>
          </a:p>
        </p:txBody>
      </p:sp>
      <p:sp>
        <p:nvSpPr>
          <p:cNvPr id="3" name="文本占位符 2"/>
          <p:cNvSpPr>
            <a:spLocks noGrp="1"/>
          </p:cNvSpPr>
          <p:nvPr>
            <p:ph type="body" idx="1"/>
          </p:nvPr>
        </p:nvSpPr>
        <p:spPr/>
        <p:txBody>
          <a:bodyPr/>
          <a:lstStyle/>
          <a:p>
            <a:pPr marR="0" lvl="3" rtl="0"/>
            <a:r>
              <a:rPr lang="zh-CN" altLang="en-US" b="1" i="0" u="none" strike="noStrike" kern="100" baseline="0" smtClean="0">
                <a:latin typeface="等线" panose="02010600030101010101" pitchFamily="2" charset="-122"/>
                <a:ea typeface="等线" panose="02010600030101010101" pitchFamily="2" charset="-122"/>
              </a:rPr>
              <a:t>计算机病毒（</a:t>
            </a:r>
            <a:r>
              <a:rPr lang="en-US" altLang="zh-CN" b="1" i="0" u="none" strike="noStrike" kern="100" baseline="0" smtClean="0">
                <a:latin typeface="等线" panose="02010600030101010101" pitchFamily="2" charset="-122"/>
                <a:ea typeface="等线" panose="02010600030101010101" pitchFamily="2" charset="-122"/>
              </a:rPr>
              <a:t>Virus</a:t>
            </a:r>
            <a:r>
              <a:rPr lang="zh-CN" altLang="en-US" b="1" i="0" u="none" strike="noStrike" kern="100" baseline="0" smtClean="0">
                <a:latin typeface="等线" panose="02010600030101010101" pitchFamily="2" charset="-122"/>
                <a:ea typeface="等线" panose="02010600030101010101" pitchFamily="2" charset="-122"/>
              </a:rPr>
              <a:t>）是一组人为设计的程序，这些程序隐藏在计算机系统中，通过自我复制来传播，满足一定条件即被激活，从而给计算机系统造成一定损害甚至严重破坏。这种程序的活动方式与生物学上的病毒相似，所以被称为计算机病毒。现在的计算机病毒已经不单单是计算机学术问题，而成为一个严重的社会问题。</a:t>
            </a:r>
            <a:endParaRPr lang="zh-CN" altLang="en-US" b="1" i="0" u="none" strike="noStrike" kern="100" baseline="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891285874"/>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TotalTime>
  <Words>2121</Words>
  <Application>Microsoft Office PowerPoint</Application>
  <PresentationFormat>宽屏</PresentationFormat>
  <Paragraphs>233</Paragraphs>
  <Slides>27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等线</vt:lpstr>
      <vt:lpstr>等线 Light</vt:lpstr>
      <vt:lpstr>方正书宋简体</vt:lpstr>
      <vt:lpstr>黑体</vt:lpstr>
      <vt:lpstr>宋体</vt:lpstr>
      <vt:lpstr>宋体f宋简体w.</vt:lpstr>
      <vt:lpstr>Arial</vt:lpstr>
      <vt:lpstr>Calibri</vt:lpstr>
      <vt:lpstr>Calibri Light</vt:lpstr>
      <vt:lpstr>Times New Roman</vt:lpstr>
      <vt:lpstr>回顾</vt:lpstr>
      <vt:lpstr>第8章   信息安全</vt:lpstr>
      <vt:lpstr>8.1 信息安全概述</vt:lpstr>
      <vt:lpstr>8.1.2  网络礼仪与道德 </vt:lpstr>
      <vt:lpstr>8.1.3  计算机犯罪 </vt:lpstr>
      <vt:lpstr>8.1.3  计算机犯罪 </vt:lpstr>
      <vt:lpstr>8.1.3  计算机犯罪 </vt:lpstr>
      <vt:lpstr>8.1.3  计算机犯罪 </vt:lpstr>
      <vt:lpstr>8.1.4常见信息安全技术 </vt:lpstr>
      <vt:lpstr>8.2 计算机病毒</vt:lpstr>
      <vt:lpstr>8.2.1病毒的定义与特点 </vt:lpstr>
      <vt:lpstr>8.2.2病毒的传播途径 </vt:lpstr>
      <vt:lpstr>8.2.3病毒的类型 </vt:lpstr>
      <vt:lpstr>8.2.4几种常见的计算机病毒 </vt:lpstr>
      <vt:lpstr>8.2.5病毒的预防 </vt:lpstr>
      <vt:lpstr>8.2.6病毒的清除 </vt:lpstr>
      <vt:lpstr>8.3 防火墙</vt:lpstr>
      <vt:lpstr>8.3.2  防火墙的类型 </vt:lpstr>
      <vt:lpstr>8.3.3防火墙的优缺点 </vt:lpstr>
      <vt:lpstr>8.4 Windows 10 操作系统安全</vt:lpstr>
      <vt:lpstr>8.4.2 Windows 10系统的安全注意事项</vt:lpstr>
      <vt:lpstr>8.4.3网络安全策略 </vt:lpstr>
      <vt:lpstr>8.5 移动互联网安全</vt:lpstr>
      <vt:lpstr>8.5.2手机安全 </vt:lpstr>
      <vt:lpstr>8.5.3手机安全防范 </vt:lpstr>
      <vt:lpstr>8.6 电子商务和电子政务安全</vt:lpstr>
      <vt:lpstr>8.6.2电子政务安全 </vt:lpstr>
      <vt:lpstr>8.7 信息安全政策与法规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第8章   信息安全</dc:title>
  <dc:creator>eyi0213@sina.com</dc:creator>
  <cp:lastModifiedBy>eyi0213@sina.com</cp:lastModifiedBy>
  <cp:revision>4</cp:revision>
  <dcterms:created xsi:type="dcterms:W3CDTF">2020-09-05T11:09:41Z</dcterms:created>
  <dcterms:modified xsi:type="dcterms:W3CDTF">2020-09-05T11:39:24Z</dcterms:modified>
</cp:coreProperties>
</file>